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Default Extension="avi" ContentType="video/avi"/>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660" r:id="rId1"/>
  </p:sldMasterIdLst>
  <p:notesMasterIdLst>
    <p:notesMasterId r:id="rId77"/>
  </p:notesMasterIdLst>
  <p:handoutMasterIdLst>
    <p:handoutMasterId r:id="rId78"/>
  </p:handoutMasterIdLst>
  <p:sldIdLst>
    <p:sldId id="259" r:id="rId2"/>
    <p:sldId id="263" r:id="rId3"/>
    <p:sldId id="264" r:id="rId4"/>
    <p:sldId id="267" r:id="rId5"/>
    <p:sldId id="269" r:id="rId6"/>
    <p:sldId id="332" r:id="rId7"/>
    <p:sldId id="271" r:id="rId8"/>
    <p:sldId id="272" r:id="rId9"/>
    <p:sldId id="274" r:id="rId10"/>
    <p:sldId id="273" r:id="rId11"/>
    <p:sldId id="275" r:id="rId12"/>
    <p:sldId id="276" r:id="rId13"/>
    <p:sldId id="277" r:id="rId14"/>
    <p:sldId id="278" r:id="rId15"/>
    <p:sldId id="279" r:id="rId16"/>
    <p:sldId id="280" r:id="rId17"/>
    <p:sldId id="281" r:id="rId18"/>
    <p:sldId id="282" r:id="rId19"/>
    <p:sldId id="260" r:id="rId20"/>
    <p:sldId id="331" r:id="rId21"/>
    <p:sldId id="265" r:id="rId22"/>
    <p:sldId id="284" r:id="rId23"/>
    <p:sldId id="302" r:id="rId24"/>
    <p:sldId id="303" r:id="rId25"/>
    <p:sldId id="344" r:id="rId26"/>
    <p:sldId id="345" r:id="rId27"/>
    <p:sldId id="287" r:id="rId28"/>
    <p:sldId id="288" r:id="rId29"/>
    <p:sldId id="289" r:id="rId30"/>
    <p:sldId id="291" r:id="rId31"/>
    <p:sldId id="293" r:id="rId32"/>
    <p:sldId id="297" r:id="rId33"/>
    <p:sldId id="298" r:id="rId34"/>
    <p:sldId id="299" r:id="rId35"/>
    <p:sldId id="300" r:id="rId36"/>
    <p:sldId id="301" r:id="rId37"/>
    <p:sldId id="261" r:id="rId38"/>
    <p:sldId id="305" r:id="rId39"/>
    <p:sldId id="306" r:id="rId40"/>
    <p:sldId id="307" r:id="rId41"/>
    <p:sldId id="342" r:id="rId42"/>
    <p:sldId id="312" r:id="rId43"/>
    <p:sldId id="343" r:id="rId44"/>
    <p:sldId id="262" r:id="rId45"/>
    <p:sldId id="313" r:id="rId46"/>
    <p:sldId id="314" r:id="rId47"/>
    <p:sldId id="315" r:id="rId48"/>
    <p:sldId id="316" r:id="rId49"/>
    <p:sldId id="317" r:id="rId50"/>
    <p:sldId id="318" r:id="rId51"/>
    <p:sldId id="319" r:id="rId52"/>
    <p:sldId id="322" r:id="rId53"/>
    <p:sldId id="323" r:id="rId54"/>
    <p:sldId id="324" r:id="rId55"/>
    <p:sldId id="325" r:id="rId56"/>
    <p:sldId id="326" r:id="rId57"/>
    <p:sldId id="327" r:id="rId58"/>
    <p:sldId id="330" r:id="rId59"/>
    <p:sldId id="285" r:id="rId60"/>
    <p:sldId id="333" r:id="rId61"/>
    <p:sldId id="334" r:id="rId62"/>
    <p:sldId id="335" r:id="rId63"/>
    <p:sldId id="336" r:id="rId64"/>
    <p:sldId id="337" r:id="rId65"/>
    <p:sldId id="338" r:id="rId66"/>
    <p:sldId id="341" r:id="rId67"/>
    <p:sldId id="339" r:id="rId68"/>
    <p:sldId id="283" r:id="rId69"/>
    <p:sldId id="266" r:id="rId70"/>
    <p:sldId id="304" r:id="rId71"/>
    <p:sldId id="311" r:id="rId72"/>
    <p:sldId id="328" r:id="rId73"/>
    <p:sldId id="329" r:id="rId74"/>
    <p:sldId id="320" r:id="rId75"/>
    <p:sldId id="321" r:id="rId76"/>
  </p:sldIdLst>
  <p:sldSz cx="9144000" cy="6858000" type="screen4x3"/>
  <p:notesSz cx="7099300" cy="10234613"/>
  <p:custDataLst>
    <p:tags r:id="rId79"/>
  </p:custDataLst>
  <p:kinsoku lang="ja-JP" invalStChars="、。，．・：；？！゛゜ヽヾゝゞ々ー’”）〕］｝〉》」』】°‰′″℃￠％ぁぃぅぇぉっゃゅょゎァィゥェォッャュョヮヵヶ!%),.:;?]}｡｣､･ｧｨｩｪｫｬｭｮｯｰﾞﾟ" invalEndChars="‘“（〔［｛〈《「『【￥＄$([\{｢￡"/>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AA3D8"/>
    <a:srgbClr val="6DD626"/>
    <a:srgbClr val="E3FFDF"/>
    <a:srgbClr val="CBFFB1"/>
    <a:srgbClr val="BCFF8F"/>
    <a:srgbClr val="00CCFF"/>
    <a:srgbClr val="C0C0C0"/>
    <a:srgbClr val="00FFFF"/>
    <a:srgbClr val="FAFD00"/>
    <a:srgbClr val="EAEC5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9256" autoAdjust="0"/>
  </p:normalViewPr>
  <p:slideViewPr>
    <p:cSldViewPr>
      <p:cViewPr>
        <p:scale>
          <a:sx n="100" d="100"/>
          <a:sy n="100" d="100"/>
        </p:scale>
        <p:origin x="-1200" y="-348"/>
      </p:cViewPr>
      <p:guideLst>
        <p:guide orient="horz" pos="4247"/>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768" y="-84"/>
      </p:cViewPr>
      <p:guideLst>
        <p:guide orient="horz" pos="3223"/>
        <p:guide pos="2235"/>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ChangeArrowheads="1"/>
          </p:cNvSpPr>
          <p:nvPr/>
        </p:nvSpPr>
        <p:spPr bwMode="auto">
          <a:xfrm>
            <a:off x="6616700" y="9804400"/>
            <a:ext cx="411163" cy="314325"/>
          </a:xfrm>
          <a:prstGeom prst="rect">
            <a:avLst/>
          </a:prstGeom>
          <a:noFill/>
          <a:ln w="12700">
            <a:noFill/>
            <a:miter lim="800000"/>
            <a:headEnd/>
            <a:tailEnd/>
          </a:ln>
          <a:effectLst/>
        </p:spPr>
        <p:txBody>
          <a:bodyPr wrap="none" lIns="95297" tIns="46812" rIns="95297" bIns="46812" anchor="ctr">
            <a:spAutoFit/>
          </a:bodyPr>
          <a:lstStyle/>
          <a:p>
            <a:pPr algn="r" defTabSz="963613" eaLnBrk="0" hangingPunct="0">
              <a:defRPr/>
            </a:pPr>
            <a:fld id="{6F662337-F29A-42C0-AD78-B55C516B3873}" type="slidenum">
              <a:rPr lang="en-US" sz="1500">
                <a:latin typeface="Times New Roman" pitchFamily="18" charset="0"/>
              </a:rPr>
              <a:pPr algn="r" defTabSz="963613" eaLnBrk="0" hangingPunct="0">
                <a:defRPr/>
              </a:pPr>
              <a:t>‹#›</a:t>
            </a:fld>
            <a:endParaRPr lang="en-US" sz="1500">
              <a:latin typeface="Times New Roman" pitchFamily="18" charset="0"/>
            </a:endParaRPr>
          </a:p>
        </p:txBody>
      </p:sp>
    </p:spTree>
    <p:extLst>
      <p:ext uri="{BB962C8B-B14F-4D97-AF65-F5344CB8AC3E}">
        <p14:creationId xmlns:p14="http://schemas.microsoft.com/office/powerpoint/2010/main" xmlns="" val="1282398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150" y="4860925"/>
            <a:ext cx="5207000" cy="4605338"/>
          </a:xfrm>
          <a:prstGeom prst="rect">
            <a:avLst/>
          </a:prstGeom>
          <a:noFill/>
          <a:ln w="12700">
            <a:noFill/>
            <a:miter lim="800000"/>
            <a:headEnd/>
            <a:tailEnd/>
          </a:ln>
          <a:effectLst/>
        </p:spPr>
        <p:txBody>
          <a:bodyPr vert="horz" wrap="square" lIns="95297" tIns="46812" rIns="95297" bIns="46812" numCol="1" anchor="t" anchorCtr="0" compatLnSpc="1">
            <a:prstTxWarp prst="textNoShape">
              <a:avLst/>
            </a:prstTxWarp>
          </a:bodyPr>
          <a:lstStyle/>
          <a:p>
            <a:pPr lvl="0"/>
            <a:r>
              <a:rPr lang="de-DE" noProof="0" smtClean="0"/>
              <a:t>Click to edit Master notes styles</a:t>
            </a:r>
          </a:p>
          <a:p>
            <a:pPr lvl="1"/>
            <a:r>
              <a:rPr lang="de-DE" noProof="0" smtClean="0"/>
              <a:t>Second Level</a:t>
            </a:r>
          </a:p>
          <a:p>
            <a:pPr lvl="2"/>
            <a:r>
              <a:rPr lang="de-DE" noProof="0" smtClean="0"/>
              <a:t>Third Level</a:t>
            </a:r>
          </a:p>
          <a:p>
            <a:pPr lvl="3"/>
            <a:r>
              <a:rPr lang="de-DE" noProof="0" smtClean="0"/>
              <a:t>Fourth Level</a:t>
            </a:r>
          </a:p>
          <a:p>
            <a:pPr lvl="4"/>
            <a:r>
              <a:rPr lang="de-DE" noProof="0" smtClean="0"/>
              <a:t>Fifth Level</a:t>
            </a:r>
          </a:p>
        </p:txBody>
      </p:sp>
      <p:sp>
        <p:nvSpPr>
          <p:cNvPr id="87043" name="Rectangle 3"/>
          <p:cNvSpPr>
            <a:spLocks noGrp="1" noRot="1" noChangeAspect="1" noChangeArrowheads="1" noTextEdit="1"/>
          </p:cNvSpPr>
          <p:nvPr>
            <p:ph type="sldImg" idx="2"/>
          </p:nvPr>
        </p:nvSpPr>
        <p:spPr bwMode="auto">
          <a:xfrm>
            <a:off x="1158875" y="892175"/>
            <a:ext cx="4784725" cy="3589338"/>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616700" y="9804400"/>
            <a:ext cx="411163" cy="314325"/>
          </a:xfrm>
          <a:prstGeom prst="rect">
            <a:avLst/>
          </a:prstGeom>
          <a:noFill/>
          <a:ln w="12700">
            <a:noFill/>
            <a:miter lim="800000"/>
            <a:headEnd/>
            <a:tailEnd/>
          </a:ln>
          <a:effectLst/>
        </p:spPr>
        <p:txBody>
          <a:bodyPr wrap="none" lIns="95297" tIns="46812" rIns="95297" bIns="46812" anchor="ctr">
            <a:spAutoFit/>
          </a:bodyPr>
          <a:lstStyle/>
          <a:p>
            <a:pPr algn="r" defTabSz="963613" eaLnBrk="0" hangingPunct="0">
              <a:defRPr/>
            </a:pPr>
            <a:fld id="{B547CDA9-CD15-4116-9F85-711E0754F959}" type="slidenum">
              <a:rPr lang="en-US" sz="1500">
                <a:latin typeface="Times New Roman" pitchFamily="18" charset="0"/>
              </a:rPr>
              <a:pPr algn="r" defTabSz="963613" eaLnBrk="0" hangingPunct="0">
                <a:defRPr/>
              </a:pPr>
              <a:t>‹#›</a:t>
            </a:fld>
            <a:endParaRPr lang="en-US" sz="1500">
              <a:latin typeface="Times New Roman" pitchFamily="18" charset="0"/>
            </a:endParaRPr>
          </a:p>
        </p:txBody>
      </p:sp>
    </p:spTree>
    <p:extLst>
      <p:ext uri="{BB962C8B-B14F-4D97-AF65-F5344CB8AC3E}">
        <p14:creationId xmlns:p14="http://schemas.microsoft.com/office/powerpoint/2010/main" xmlns="" val="4050719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 Often thought as a function DATA -&gt; IMAGE.</a:t>
            </a:r>
            <a:r>
              <a:rPr lang="en-US" baseline="0" dirty="0" smtClean="0"/>
              <a:t> We can look at it from a different angle: a function PARAMETERS -&gt; IMAGE </a:t>
            </a:r>
            <a:r>
              <a:rPr lang="en-US" baseline="0" dirty="0" err="1" smtClean="0"/>
              <a:t>parametrized</a:t>
            </a:r>
            <a:r>
              <a:rPr lang="en-US" baseline="0" dirty="0" smtClean="0"/>
              <a:t> by DATA</a:t>
            </a:r>
            <a:endParaRPr lang="sk-SK"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15 min</a:t>
            </a:r>
          </a:p>
          <a:p>
            <a:r>
              <a:rPr lang="en-US" sz="1200" kern="1200" baseline="0" dirty="0" smtClean="0">
                <a:solidFill>
                  <a:schemeClr val="tx1"/>
                </a:solidFill>
                <a:latin typeface="Arial" charset="0"/>
                <a:ea typeface="+mn-ea"/>
                <a:cs typeface="+mn-cs"/>
              </a:rPr>
              <a:t>Multiple sets of parameters influencing localized </a:t>
            </a:r>
            <a:r>
              <a:rPr lang="sk-SK" sz="1200" kern="1200" baseline="0" dirty="0" err="1" smtClean="0">
                <a:solidFill>
                  <a:schemeClr val="tx1"/>
                </a:solidFill>
                <a:latin typeface="Arial" charset="0"/>
                <a:ea typeface="+mn-ea"/>
                <a:cs typeface="+mn-cs"/>
              </a:rPr>
              <a:t>parts</a:t>
            </a:r>
            <a:r>
              <a:rPr lang="sk-SK" sz="1200" kern="1200" baseline="0" dirty="0" smtClean="0">
                <a:solidFill>
                  <a:schemeClr val="tx1"/>
                </a:solidFill>
                <a:latin typeface="Arial" charset="0"/>
                <a:ea typeface="+mn-ea"/>
                <a:cs typeface="+mn-cs"/>
              </a:rPr>
              <a:t> </a:t>
            </a:r>
            <a:r>
              <a:rPr lang="sk-SK" sz="1200" kern="1200" baseline="0" dirty="0" err="1" smtClean="0">
                <a:solidFill>
                  <a:schemeClr val="tx1"/>
                </a:solidFill>
                <a:latin typeface="Arial" charset="0"/>
                <a:ea typeface="+mn-ea"/>
                <a:cs typeface="+mn-cs"/>
              </a:rPr>
              <a:t>of</a:t>
            </a:r>
            <a:r>
              <a:rPr lang="sk-SK" sz="1200" kern="1200" baseline="0" dirty="0" smtClean="0">
                <a:solidFill>
                  <a:schemeClr val="tx1"/>
                </a:solidFill>
                <a:latin typeface="Arial" charset="0"/>
                <a:ea typeface="+mn-ea"/>
                <a:cs typeface="+mn-cs"/>
              </a:rPr>
              <a:t> </a:t>
            </a:r>
            <a:r>
              <a:rPr lang="sk-SK" sz="1200" kern="1200" baseline="0" dirty="0" err="1" smtClean="0">
                <a:solidFill>
                  <a:schemeClr val="tx1"/>
                </a:solidFill>
                <a:latin typeface="Arial" charset="0"/>
                <a:ea typeface="+mn-ea"/>
                <a:cs typeface="+mn-cs"/>
              </a:rPr>
              <a:t>the</a:t>
            </a:r>
            <a:r>
              <a:rPr lang="sk-SK" sz="1200" kern="1200" baseline="0" dirty="0" smtClean="0">
                <a:solidFill>
                  <a:schemeClr val="tx1"/>
                </a:solidFill>
                <a:latin typeface="Arial" charset="0"/>
                <a:ea typeface="+mn-ea"/>
                <a:cs typeface="+mn-cs"/>
              </a:rPr>
              <a:t> </a:t>
            </a:r>
            <a:r>
              <a:rPr lang="sk-SK" sz="1200" kern="1200" baseline="0" dirty="0" err="1" smtClean="0">
                <a:solidFill>
                  <a:schemeClr val="tx1"/>
                </a:solidFill>
                <a:latin typeface="Arial" charset="0"/>
                <a:ea typeface="+mn-ea"/>
                <a:cs typeface="+mn-cs"/>
              </a:rPr>
              <a:t>visualization</a:t>
            </a:r>
            <a:r>
              <a:rPr lang="sk-SK" sz="1200" kern="1200" baseline="0" dirty="0" smtClean="0">
                <a:solidFill>
                  <a:schemeClr val="tx1"/>
                </a:solidFill>
                <a:latin typeface="Arial" charset="0"/>
                <a:ea typeface="+mn-ea"/>
                <a:cs typeface="+mn-cs"/>
              </a:rPr>
              <a:t>.</a:t>
            </a:r>
            <a:endParaRPr lang="sk-SK"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obrazu snímky 1"/>
          <p:cNvSpPr>
            <a:spLocks noGrp="1" noRot="1" noChangeAspect="1" noTextEdit="1"/>
          </p:cNvSpPr>
          <p:nvPr>
            <p:ph type="sldImg"/>
          </p:nvPr>
        </p:nvSpPr>
        <p:spPr>
          <a:ln/>
        </p:spPr>
      </p:sp>
      <p:sp>
        <p:nvSpPr>
          <p:cNvPr id="34819" name="Zástupný symbol poznámok 2"/>
          <p:cNvSpPr>
            <a:spLocks noGrp="1"/>
          </p:cNvSpPr>
          <p:nvPr>
            <p:ph type="body" idx="1"/>
          </p:nvPr>
        </p:nvSpPr>
        <p:spPr>
          <a:noFill/>
          <a:ln/>
        </p:spPr>
        <p:txBody>
          <a:bodyPr/>
          <a:lstStyle/>
          <a:p>
            <a:endParaRPr lang="sk-SK" smtClean="0"/>
          </a:p>
        </p:txBody>
      </p:sp>
      <p:sp>
        <p:nvSpPr>
          <p:cNvPr id="34820" name="Zástupný symbol čísla snímky 3"/>
          <p:cNvSpPr>
            <a:spLocks noGrp="1"/>
          </p:cNvSpPr>
          <p:nvPr>
            <p:ph type="sldNum" sz="quarter" idx="5"/>
          </p:nvPr>
        </p:nvSpPr>
        <p:spPr>
          <a:xfrm>
            <a:off x="4021294" y="9721106"/>
            <a:ext cx="3076363" cy="511731"/>
          </a:xfrm>
          <a:prstGeom prst="rect">
            <a:avLst/>
          </a:prstGeom>
          <a:noFill/>
        </p:spPr>
        <p:txBody>
          <a:bodyPr lIns="99048" tIns="49524" rIns="99048" bIns="49524"/>
          <a:lstStyle/>
          <a:p>
            <a:fld id="{4CF1295D-C76E-48C2-80FF-17E962BC834A}" type="slidenum">
              <a:rPr lang="de-AT" smtClean="0"/>
              <a:pPr/>
              <a:t>38</a:t>
            </a:fld>
            <a:endParaRPr lang="de-A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smtClean="0"/>
              <a:t>Contextual snapshot is an entity which stores spatial selections together with the context in which they were created. Contextual snapshots enable to work with multiple selections created in different stages of the visualization session.</a:t>
            </a:r>
            <a:endParaRPr lang="de-AT" smtClean="0"/>
          </a:p>
        </p:txBody>
      </p:sp>
      <p:sp>
        <p:nvSpPr>
          <p:cNvPr id="35844" name="Slide Number Placeholder 3"/>
          <p:cNvSpPr>
            <a:spLocks noGrp="1"/>
          </p:cNvSpPr>
          <p:nvPr>
            <p:ph type="sldNum" sz="quarter" idx="5"/>
          </p:nvPr>
        </p:nvSpPr>
        <p:spPr>
          <a:xfrm>
            <a:off x="4021294" y="9721106"/>
            <a:ext cx="3076363" cy="511731"/>
          </a:xfrm>
          <a:prstGeom prst="rect">
            <a:avLst/>
          </a:prstGeom>
          <a:noFill/>
        </p:spPr>
        <p:txBody>
          <a:bodyPr lIns="99048" tIns="49524" rIns="99048" bIns="49524"/>
          <a:lstStyle/>
          <a:p>
            <a:fld id="{819283B5-E77E-4A8A-B657-531B684D0E29}" type="slidenum">
              <a:rPr lang="de-AT" smtClean="0"/>
              <a:pPr/>
              <a:t>40</a:t>
            </a:fld>
            <a:endParaRPr lang="de-A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CSL Library</a:t>
            </a:r>
            <a:r>
              <a:rPr lang="en-US" dirty="0" smtClean="0"/>
              <a:t>;</a:t>
            </a:r>
            <a:r>
              <a:rPr lang="en-US" baseline="0" dirty="0" smtClean="0"/>
              <a:t> Embedded Visualizations</a:t>
            </a:r>
            <a:endParaRPr lang="de-A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TODO: </a:t>
            </a:r>
            <a:r>
              <a:rPr lang="en-US" dirty="0" err="1" smtClean="0"/>
              <a:t>prerobit</a:t>
            </a:r>
            <a:r>
              <a:rPr lang="en-US" dirty="0" smtClean="0"/>
              <a:t> a </a:t>
            </a:r>
            <a:r>
              <a:rPr lang="en-US" dirty="0" err="1" smtClean="0"/>
              <a:t>prisposobit</a:t>
            </a:r>
            <a:r>
              <a:rPr lang="en-US" dirty="0" smtClean="0"/>
              <a:t> </a:t>
            </a:r>
            <a:r>
              <a:rPr lang="en-US" dirty="0" err="1" smtClean="0"/>
              <a:t>na</a:t>
            </a:r>
            <a:r>
              <a:rPr lang="en-US" dirty="0" smtClean="0"/>
              <a:t> </a:t>
            </a:r>
            <a:r>
              <a:rPr lang="en-US" dirty="0" err="1" smtClean="0"/>
              <a:t>rozpravanie</a:t>
            </a:r>
            <a:endParaRPr lang="sk-SK"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TODO: </a:t>
            </a:r>
            <a:r>
              <a:rPr lang="en-US" dirty="0" err="1" smtClean="0"/>
              <a:t>prerobit</a:t>
            </a:r>
            <a:r>
              <a:rPr lang="en-US" dirty="0" smtClean="0"/>
              <a:t> a </a:t>
            </a:r>
            <a:r>
              <a:rPr lang="en-US" dirty="0" err="1" smtClean="0"/>
              <a:t>prisposobit</a:t>
            </a:r>
            <a:r>
              <a:rPr lang="en-US" dirty="0" smtClean="0"/>
              <a:t> </a:t>
            </a:r>
            <a:r>
              <a:rPr lang="en-US" dirty="0" err="1" smtClean="0"/>
              <a:t>na</a:t>
            </a:r>
            <a:r>
              <a:rPr lang="en-US" dirty="0" smtClean="0"/>
              <a:t> </a:t>
            </a:r>
            <a:r>
              <a:rPr lang="en-US" dirty="0" err="1" smtClean="0"/>
              <a:t>rozpravanie</a:t>
            </a:r>
            <a:endParaRPr lang="sk-SK"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25 min</a:t>
            </a:r>
          </a:p>
          <a:p>
            <a:r>
              <a:rPr lang="en-US" sz="1200" kern="1200" baseline="0" dirty="0" smtClean="0">
                <a:solidFill>
                  <a:schemeClr val="tx1"/>
                </a:solidFill>
                <a:latin typeface="Arial" charset="0"/>
                <a:ea typeface="+mn-ea"/>
                <a:cs typeface="+mn-cs"/>
              </a:rPr>
              <a:t>Integration of multiple sets of parameters of multiple users into </a:t>
            </a:r>
            <a:r>
              <a:rPr lang="sk-SK" sz="1200" kern="1200" baseline="0" dirty="0" smtClean="0">
                <a:solidFill>
                  <a:schemeClr val="tx1"/>
                </a:solidFill>
                <a:latin typeface="Arial" charset="0"/>
                <a:ea typeface="+mn-ea"/>
                <a:cs typeface="+mn-cs"/>
              </a:rPr>
              <a:t>a single </a:t>
            </a:r>
            <a:r>
              <a:rPr lang="sk-SK" sz="1200" kern="1200" baseline="0" dirty="0" err="1" smtClean="0">
                <a:solidFill>
                  <a:schemeClr val="tx1"/>
                </a:solidFill>
                <a:latin typeface="Arial" charset="0"/>
                <a:ea typeface="+mn-ea"/>
                <a:cs typeface="+mn-cs"/>
              </a:rPr>
              <a:t>visualization</a:t>
            </a:r>
            <a:r>
              <a:rPr lang="sk-SK" sz="1200" kern="1200" baseline="0" dirty="0" smtClean="0">
                <a:solidFill>
                  <a:schemeClr val="tx1"/>
                </a:solidFill>
                <a:latin typeface="Arial" charset="0"/>
                <a:ea typeface="+mn-ea"/>
                <a:cs typeface="+mn-cs"/>
              </a:rPr>
              <a:t>.</a:t>
            </a:r>
            <a:endParaRPr lang="sk-SK"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Body of existing work for </a:t>
            </a:r>
            <a:r>
              <a:rPr lang="en-US" dirty="0" err="1" smtClean="0"/>
              <a:t>gameplay</a:t>
            </a:r>
            <a:r>
              <a:rPr lang="en-US" dirty="0" smtClean="0"/>
              <a:t> visualization – statistics </a:t>
            </a:r>
            <a:r>
              <a:rPr lang="en-US" smtClean="0"/>
              <a:t>and such.</a:t>
            </a:r>
            <a:endParaRPr lang="sk-SK"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err="1" smtClean="0"/>
              <a:t>Explain</a:t>
            </a:r>
            <a:r>
              <a:rPr lang="sk-SK" dirty="0" smtClean="0"/>
              <a:t> </a:t>
            </a:r>
            <a:r>
              <a:rPr lang="sk-SK" dirty="0" err="1" smtClean="0"/>
              <a:t>what</a:t>
            </a:r>
            <a:r>
              <a:rPr lang="sk-SK" baseline="0" dirty="0" smtClean="0"/>
              <a:t> </a:t>
            </a:r>
            <a:r>
              <a:rPr lang="sk-SK" baseline="0" dirty="0" err="1" smtClean="0"/>
              <a:t>is</a:t>
            </a:r>
            <a:r>
              <a:rPr lang="sk-SK" baseline="0" dirty="0" smtClean="0"/>
              <a:t> FPS</a:t>
            </a:r>
            <a:endParaRPr lang="sk-SK"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TO-DO: </a:t>
            </a:r>
            <a:r>
              <a:rPr lang="en-US" dirty="0" err="1" smtClean="0"/>
              <a:t>preskocit</a:t>
            </a:r>
            <a:endParaRPr lang="sk-SK"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Classical example</a:t>
            </a:r>
            <a:r>
              <a:rPr lang="en-US" baseline="0" dirty="0" smtClean="0"/>
              <a:t> demonstrating how parameter space can be visualized is Filled Julia Set</a:t>
            </a:r>
            <a:endParaRPr lang="sk-SK"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40 min</a:t>
            </a:r>
          </a:p>
          <a:p>
            <a:r>
              <a:rPr lang="en-US" sz="1200" kern="1200" baseline="0" dirty="0" smtClean="0">
                <a:solidFill>
                  <a:schemeClr val="tx1"/>
                </a:solidFill>
                <a:latin typeface="Arial" charset="0"/>
                <a:ea typeface="+mn-ea"/>
                <a:cs typeface="+mn-cs"/>
              </a:rPr>
              <a:t>Data-sensitive navigation</a:t>
            </a:r>
            <a:endParaRPr lang="sk-SK"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This visualization is indicating all possible Filled</a:t>
            </a:r>
            <a:r>
              <a:rPr lang="en-US" baseline="0" dirty="0" smtClean="0"/>
              <a:t> Julia sets within the given range.</a:t>
            </a:r>
            <a:endParaRPr lang="sk-SK"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Parameters of a single visualization.</a:t>
            </a:r>
            <a:endParaRPr lang="sk-SK"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10</a:t>
            </a:r>
            <a:r>
              <a:rPr lang="sk-SK" baseline="0" dirty="0" smtClean="0"/>
              <a:t> min</a:t>
            </a:r>
          </a:p>
          <a:p>
            <a:r>
              <a:rPr lang="en-US" dirty="0" smtClean="0"/>
              <a:t>Parameters of a single visualization.</a:t>
            </a:r>
            <a:endParaRPr lang="sk-SK"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err="1" smtClean="0"/>
              <a:t>Existing</a:t>
            </a:r>
            <a:r>
              <a:rPr lang="sk-SK" dirty="0" smtClean="0"/>
              <a:t> </a:t>
            </a:r>
            <a:r>
              <a:rPr lang="sk-SK" dirty="0" err="1" smtClean="0"/>
              <a:t>work</a:t>
            </a:r>
            <a:r>
              <a:rPr lang="en-US" dirty="0" smtClean="0"/>
              <a:t>:</a:t>
            </a:r>
            <a:r>
              <a:rPr lang="en-US" baseline="0" dirty="0" smtClean="0"/>
              <a:t> Machine learning, WYSIWYG volume visualization</a:t>
            </a:r>
          </a:p>
          <a:p>
            <a:r>
              <a:rPr lang="en-US" baseline="0" dirty="0" smtClean="0"/>
              <a:t>They are for adjusting transfer functions, NOT for exploration.</a:t>
            </a:r>
          </a:p>
          <a:p>
            <a:r>
              <a:rPr lang="en-US" baseline="0" dirty="0" smtClean="0"/>
              <a:t>We allow </a:t>
            </a:r>
            <a:endParaRPr lang="sk-SK"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693150" y="6327775"/>
            <a:ext cx="361950" cy="406400"/>
            <a:chOff x="5494" y="4030"/>
            <a:chExt cx="179" cy="201"/>
          </a:xfrm>
        </p:grpSpPr>
        <p:sp>
          <p:nvSpPr>
            <p:cNvPr id="5"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pPr>
                <a:defRPr/>
              </a:pPr>
              <a:endParaRPr lang="de-AT"/>
            </a:p>
          </p:txBody>
        </p:sp>
        <p:sp>
          <p:nvSpPr>
            <p:cNvPr id="6"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pPr>
                <a:defRPr/>
              </a:pPr>
              <a:endParaRPr lang="de-AT"/>
            </a:p>
          </p:txBody>
        </p:sp>
        <p:sp>
          <p:nvSpPr>
            <p:cNvPr id="7"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pPr>
                <a:defRPr/>
              </a:pPr>
              <a:endParaRPr lang="de-AT"/>
            </a:p>
          </p:txBody>
        </p:sp>
        <p:sp>
          <p:nvSpPr>
            <p:cNvPr id="8"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pPr>
                <a:defRPr/>
              </a:pPr>
              <a:endParaRPr lang="de-AT"/>
            </a:p>
          </p:txBody>
        </p:sp>
        <p:sp>
          <p:nvSpPr>
            <p:cNvPr id="9"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pPr>
                <a:defRPr/>
              </a:pPr>
              <a:endParaRPr lang="de-AT"/>
            </a:p>
          </p:txBody>
        </p:sp>
        <p:sp>
          <p:nvSpPr>
            <p:cNvPr id="10"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a:p>
          </p:txBody>
        </p:sp>
        <p:sp>
          <p:nvSpPr>
            <p:cNvPr id="11"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a:p>
          </p:txBody>
        </p:sp>
        <p:sp>
          <p:nvSpPr>
            <p:cNvPr id="12"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pPr>
                <a:defRPr/>
              </a:pPr>
              <a:endParaRPr lang="de-AT"/>
            </a:p>
          </p:txBody>
        </p:sp>
      </p:grpSp>
      <p:grpSp>
        <p:nvGrpSpPr>
          <p:cNvPr id="3" name="Group 11"/>
          <p:cNvGrpSpPr>
            <a:grpSpLocks/>
          </p:cNvGrpSpPr>
          <p:nvPr/>
        </p:nvGrpSpPr>
        <p:grpSpPr bwMode="auto">
          <a:xfrm>
            <a:off x="8691563" y="85725"/>
            <a:ext cx="336550" cy="6121400"/>
            <a:chOff x="5475" y="54"/>
            <a:chExt cx="212" cy="3856"/>
          </a:xfrm>
        </p:grpSpPr>
        <p:sp>
          <p:nvSpPr>
            <p:cNvPr id="14" name="Rectangle 12"/>
            <p:cNvSpPr>
              <a:spLocks noChangeArrowheads="1"/>
            </p:cNvSpPr>
            <p:nvPr userDrawn="1"/>
          </p:nvSpPr>
          <p:spPr bwMode="auto">
            <a:xfrm>
              <a:off x="5633" y="53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5" name="Rectangle 13"/>
            <p:cNvSpPr>
              <a:spLocks noChangeArrowheads="1"/>
            </p:cNvSpPr>
            <p:nvPr userDrawn="1"/>
          </p:nvSpPr>
          <p:spPr bwMode="auto">
            <a:xfrm>
              <a:off x="5527" y="53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 name="Rectangle 14"/>
            <p:cNvSpPr>
              <a:spLocks noChangeArrowheads="1"/>
            </p:cNvSpPr>
            <p:nvPr userDrawn="1"/>
          </p:nvSpPr>
          <p:spPr bwMode="auto">
            <a:xfrm>
              <a:off x="5633" y="582"/>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 name="Rectangle 15"/>
            <p:cNvSpPr>
              <a:spLocks noChangeArrowheads="1"/>
            </p:cNvSpPr>
            <p:nvPr userDrawn="1"/>
          </p:nvSpPr>
          <p:spPr bwMode="auto">
            <a:xfrm>
              <a:off x="5475" y="582"/>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 name="Rectangle 16"/>
            <p:cNvSpPr>
              <a:spLocks noChangeArrowheads="1"/>
            </p:cNvSpPr>
            <p:nvPr userDrawn="1"/>
          </p:nvSpPr>
          <p:spPr bwMode="auto">
            <a:xfrm>
              <a:off x="5633" y="635"/>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 name="Rectangle 17"/>
            <p:cNvSpPr>
              <a:spLocks noChangeArrowheads="1"/>
            </p:cNvSpPr>
            <p:nvPr userDrawn="1"/>
          </p:nvSpPr>
          <p:spPr bwMode="auto">
            <a:xfrm>
              <a:off x="5581" y="635"/>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0" name="Rectangle 18"/>
            <p:cNvSpPr>
              <a:spLocks noChangeArrowheads="1"/>
            </p:cNvSpPr>
            <p:nvPr userDrawn="1"/>
          </p:nvSpPr>
          <p:spPr bwMode="auto">
            <a:xfrm>
              <a:off x="5633" y="688"/>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1" name="Rectangle 19"/>
            <p:cNvSpPr>
              <a:spLocks noChangeArrowheads="1"/>
            </p:cNvSpPr>
            <p:nvPr userDrawn="1"/>
          </p:nvSpPr>
          <p:spPr bwMode="auto">
            <a:xfrm>
              <a:off x="5581" y="582"/>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2" name="Rectangle 20"/>
            <p:cNvSpPr>
              <a:spLocks noChangeArrowheads="1"/>
            </p:cNvSpPr>
            <p:nvPr userDrawn="1"/>
          </p:nvSpPr>
          <p:spPr bwMode="auto">
            <a:xfrm>
              <a:off x="5527" y="688"/>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3" name="Rectangle 21"/>
            <p:cNvSpPr>
              <a:spLocks noChangeArrowheads="1"/>
            </p:cNvSpPr>
            <p:nvPr userDrawn="1"/>
          </p:nvSpPr>
          <p:spPr bwMode="auto">
            <a:xfrm>
              <a:off x="5475" y="688"/>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4" name="Rectangle 22"/>
            <p:cNvSpPr>
              <a:spLocks noChangeArrowheads="1"/>
            </p:cNvSpPr>
            <p:nvPr userDrawn="1"/>
          </p:nvSpPr>
          <p:spPr bwMode="auto">
            <a:xfrm>
              <a:off x="5633" y="741"/>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5" name="Rectangle 23"/>
            <p:cNvSpPr>
              <a:spLocks noChangeArrowheads="1"/>
            </p:cNvSpPr>
            <p:nvPr userDrawn="1"/>
          </p:nvSpPr>
          <p:spPr bwMode="auto">
            <a:xfrm>
              <a:off x="5581" y="741"/>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26" name="Rectangle 24"/>
            <p:cNvSpPr>
              <a:spLocks noChangeArrowheads="1"/>
            </p:cNvSpPr>
            <p:nvPr userDrawn="1"/>
          </p:nvSpPr>
          <p:spPr bwMode="auto">
            <a:xfrm>
              <a:off x="5527" y="79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7" name="Rectangle 25"/>
            <p:cNvSpPr>
              <a:spLocks noChangeArrowheads="1"/>
            </p:cNvSpPr>
            <p:nvPr userDrawn="1"/>
          </p:nvSpPr>
          <p:spPr bwMode="auto">
            <a:xfrm>
              <a:off x="5633" y="79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8" name="Rectangle 26"/>
            <p:cNvSpPr>
              <a:spLocks noChangeArrowheads="1"/>
            </p:cNvSpPr>
            <p:nvPr userDrawn="1"/>
          </p:nvSpPr>
          <p:spPr bwMode="auto">
            <a:xfrm>
              <a:off x="5633" y="847"/>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9" name="Rectangle 27"/>
            <p:cNvSpPr>
              <a:spLocks noChangeArrowheads="1"/>
            </p:cNvSpPr>
            <p:nvPr userDrawn="1"/>
          </p:nvSpPr>
          <p:spPr bwMode="auto">
            <a:xfrm>
              <a:off x="5581" y="847"/>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0" name="Rectangle 28"/>
            <p:cNvSpPr>
              <a:spLocks noChangeArrowheads="1"/>
            </p:cNvSpPr>
            <p:nvPr userDrawn="1"/>
          </p:nvSpPr>
          <p:spPr bwMode="auto">
            <a:xfrm>
              <a:off x="5475" y="847"/>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1" name="Rectangle 29"/>
            <p:cNvSpPr>
              <a:spLocks noChangeArrowheads="1"/>
            </p:cNvSpPr>
            <p:nvPr userDrawn="1"/>
          </p:nvSpPr>
          <p:spPr bwMode="auto">
            <a:xfrm>
              <a:off x="5633" y="899"/>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32" name="Rectangle 30"/>
            <p:cNvSpPr>
              <a:spLocks noChangeArrowheads="1"/>
            </p:cNvSpPr>
            <p:nvPr userDrawn="1"/>
          </p:nvSpPr>
          <p:spPr bwMode="auto">
            <a:xfrm>
              <a:off x="5581" y="899"/>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3" name="Rectangle 31"/>
            <p:cNvSpPr>
              <a:spLocks noChangeArrowheads="1"/>
            </p:cNvSpPr>
            <p:nvPr userDrawn="1"/>
          </p:nvSpPr>
          <p:spPr bwMode="auto">
            <a:xfrm>
              <a:off x="5527" y="899"/>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4" name="Rectangle 32"/>
            <p:cNvSpPr>
              <a:spLocks noChangeArrowheads="1"/>
            </p:cNvSpPr>
            <p:nvPr userDrawn="1"/>
          </p:nvSpPr>
          <p:spPr bwMode="auto">
            <a:xfrm>
              <a:off x="5633" y="953"/>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5" name="Rectangle 33"/>
            <p:cNvSpPr>
              <a:spLocks noChangeArrowheads="1"/>
            </p:cNvSpPr>
            <p:nvPr userDrawn="1"/>
          </p:nvSpPr>
          <p:spPr bwMode="auto">
            <a:xfrm>
              <a:off x="5581" y="953"/>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36" name="Rectangle 34"/>
            <p:cNvSpPr>
              <a:spLocks noChangeArrowheads="1"/>
            </p:cNvSpPr>
            <p:nvPr userDrawn="1"/>
          </p:nvSpPr>
          <p:spPr bwMode="auto">
            <a:xfrm>
              <a:off x="5475" y="953"/>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7" name="Rectangle 35"/>
            <p:cNvSpPr>
              <a:spLocks noChangeArrowheads="1"/>
            </p:cNvSpPr>
            <p:nvPr userDrawn="1"/>
          </p:nvSpPr>
          <p:spPr bwMode="auto">
            <a:xfrm>
              <a:off x="5633" y="1005"/>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38" name="Rectangle 36"/>
            <p:cNvSpPr>
              <a:spLocks noChangeArrowheads="1"/>
            </p:cNvSpPr>
            <p:nvPr userDrawn="1"/>
          </p:nvSpPr>
          <p:spPr bwMode="auto">
            <a:xfrm>
              <a:off x="5527" y="1005"/>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39" name="Rectangle 37"/>
            <p:cNvSpPr>
              <a:spLocks noChangeArrowheads="1"/>
            </p:cNvSpPr>
            <p:nvPr userDrawn="1"/>
          </p:nvSpPr>
          <p:spPr bwMode="auto">
            <a:xfrm>
              <a:off x="5633" y="1057"/>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0" name="Rectangle 38"/>
            <p:cNvSpPr>
              <a:spLocks noChangeArrowheads="1"/>
            </p:cNvSpPr>
            <p:nvPr userDrawn="1"/>
          </p:nvSpPr>
          <p:spPr bwMode="auto">
            <a:xfrm>
              <a:off x="5581" y="1057"/>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1" name="Rectangle 39"/>
            <p:cNvSpPr>
              <a:spLocks noChangeArrowheads="1"/>
            </p:cNvSpPr>
            <p:nvPr userDrawn="1"/>
          </p:nvSpPr>
          <p:spPr bwMode="auto">
            <a:xfrm>
              <a:off x="5475" y="1057"/>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42" name="Rectangle 40"/>
            <p:cNvSpPr>
              <a:spLocks noChangeArrowheads="1"/>
            </p:cNvSpPr>
            <p:nvPr userDrawn="1"/>
          </p:nvSpPr>
          <p:spPr bwMode="auto">
            <a:xfrm>
              <a:off x="5633" y="1111"/>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43" name="Rectangle 41"/>
            <p:cNvSpPr>
              <a:spLocks noChangeArrowheads="1"/>
            </p:cNvSpPr>
            <p:nvPr userDrawn="1"/>
          </p:nvSpPr>
          <p:spPr bwMode="auto">
            <a:xfrm>
              <a:off x="5581" y="1111"/>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4" name="Rectangle 42"/>
            <p:cNvSpPr>
              <a:spLocks noChangeArrowheads="1"/>
            </p:cNvSpPr>
            <p:nvPr userDrawn="1"/>
          </p:nvSpPr>
          <p:spPr bwMode="auto">
            <a:xfrm>
              <a:off x="5633" y="116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5" name="Rectangle 43"/>
            <p:cNvSpPr>
              <a:spLocks noChangeArrowheads="1"/>
            </p:cNvSpPr>
            <p:nvPr userDrawn="1"/>
          </p:nvSpPr>
          <p:spPr bwMode="auto">
            <a:xfrm>
              <a:off x="5527" y="116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6" name="Rectangle 44"/>
            <p:cNvSpPr>
              <a:spLocks noChangeArrowheads="1"/>
            </p:cNvSpPr>
            <p:nvPr userDrawn="1"/>
          </p:nvSpPr>
          <p:spPr bwMode="auto">
            <a:xfrm>
              <a:off x="5633" y="1217"/>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7" name="Rectangle 45"/>
            <p:cNvSpPr>
              <a:spLocks noChangeArrowheads="1"/>
            </p:cNvSpPr>
            <p:nvPr userDrawn="1"/>
          </p:nvSpPr>
          <p:spPr bwMode="auto">
            <a:xfrm>
              <a:off x="5581" y="1217"/>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48" name="Rectangle 46"/>
            <p:cNvSpPr>
              <a:spLocks noChangeArrowheads="1"/>
            </p:cNvSpPr>
            <p:nvPr userDrawn="1"/>
          </p:nvSpPr>
          <p:spPr bwMode="auto">
            <a:xfrm>
              <a:off x="5527" y="1217"/>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49" name="Rectangle 47"/>
            <p:cNvSpPr>
              <a:spLocks noChangeArrowheads="1"/>
            </p:cNvSpPr>
            <p:nvPr userDrawn="1"/>
          </p:nvSpPr>
          <p:spPr bwMode="auto">
            <a:xfrm>
              <a:off x="5633" y="1269"/>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50" name="Rectangle 48"/>
            <p:cNvSpPr>
              <a:spLocks noChangeArrowheads="1"/>
            </p:cNvSpPr>
            <p:nvPr userDrawn="1"/>
          </p:nvSpPr>
          <p:spPr bwMode="auto">
            <a:xfrm>
              <a:off x="5581" y="1269"/>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51" name="Rectangle 49"/>
            <p:cNvSpPr>
              <a:spLocks noChangeArrowheads="1"/>
            </p:cNvSpPr>
            <p:nvPr userDrawn="1"/>
          </p:nvSpPr>
          <p:spPr bwMode="auto">
            <a:xfrm>
              <a:off x="5475" y="1269"/>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52" name="Rectangle 50"/>
            <p:cNvSpPr>
              <a:spLocks noChangeArrowheads="1"/>
            </p:cNvSpPr>
            <p:nvPr userDrawn="1"/>
          </p:nvSpPr>
          <p:spPr bwMode="auto">
            <a:xfrm>
              <a:off x="5633" y="1323"/>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53" name="Rectangle 51"/>
            <p:cNvSpPr>
              <a:spLocks noChangeArrowheads="1"/>
            </p:cNvSpPr>
            <p:nvPr userDrawn="1"/>
          </p:nvSpPr>
          <p:spPr bwMode="auto">
            <a:xfrm>
              <a:off x="5527" y="1323"/>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54" name="Rectangle 52"/>
            <p:cNvSpPr>
              <a:spLocks noChangeArrowheads="1"/>
            </p:cNvSpPr>
            <p:nvPr userDrawn="1"/>
          </p:nvSpPr>
          <p:spPr bwMode="auto">
            <a:xfrm>
              <a:off x="5633" y="1375"/>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55" name="Rectangle 53"/>
            <p:cNvSpPr>
              <a:spLocks noChangeArrowheads="1"/>
            </p:cNvSpPr>
            <p:nvPr userDrawn="1"/>
          </p:nvSpPr>
          <p:spPr bwMode="auto">
            <a:xfrm>
              <a:off x="5581" y="1375"/>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56" name="Rectangle 54"/>
            <p:cNvSpPr>
              <a:spLocks noChangeArrowheads="1"/>
            </p:cNvSpPr>
            <p:nvPr userDrawn="1"/>
          </p:nvSpPr>
          <p:spPr bwMode="auto">
            <a:xfrm>
              <a:off x="5527" y="1375"/>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57" name="Rectangle 55"/>
            <p:cNvSpPr>
              <a:spLocks noChangeArrowheads="1"/>
            </p:cNvSpPr>
            <p:nvPr userDrawn="1"/>
          </p:nvSpPr>
          <p:spPr bwMode="auto">
            <a:xfrm>
              <a:off x="5633" y="1427"/>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58" name="Rectangle 56"/>
            <p:cNvSpPr>
              <a:spLocks noChangeArrowheads="1"/>
            </p:cNvSpPr>
            <p:nvPr userDrawn="1"/>
          </p:nvSpPr>
          <p:spPr bwMode="auto">
            <a:xfrm>
              <a:off x="5581" y="1427"/>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59" name="Rectangle 57"/>
            <p:cNvSpPr>
              <a:spLocks noChangeArrowheads="1"/>
            </p:cNvSpPr>
            <p:nvPr userDrawn="1"/>
          </p:nvSpPr>
          <p:spPr bwMode="auto">
            <a:xfrm>
              <a:off x="5633" y="1481"/>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60" name="Rectangle 58"/>
            <p:cNvSpPr>
              <a:spLocks noChangeArrowheads="1"/>
            </p:cNvSpPr>
            <p:nvPr userDrawn="1"/>
          </p:nvSpPr>
          <p:spPr bwMode="auto">
            <a:xfrm>
              <a:off x="5581" y="1481"/>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61" name="Rectangle 59"/>
            <p:cNvSpPr>
              <a:spLocks noChangeArrowheads="1"/>
            </p:cNvSpPr>
            <p:nvPr userDrawn="1"/>
          </p:nvSpPr>
          <p:spPr bwMode="auto">
            <a:xfrm>
              <a:off x="5527" y="1481"/>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62" name="Rectangle 60"/>
            <p:cNvSpPr>
              <a:spLocks noChangeArrowheads="1"/>
            </p:cNvSpPr>
            <p:nvPr userDrawn="1"/>
          </p:nvSpPr>
          <p:spPr bwMode="auto">
            <a:xfrm>
              <a:off x="5633" y="1533"/>
              <a:ext cx="54"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63" name="Rectangle 61"/>
            <p:cNvSpPr>
              <a:spLocks noChangeArrowheads="1"/>
            </p:cNvSpPr>
            <p:nvPr userDrawn="1"/>
          </p:nvSpPr>
          <p:spPr bwMode="auto">
            <a:xfrm>
              <a:off x="5475" y="1533"/>
              <a:ext cx="52"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64" name="Rectangle 62"/>
            <p:cNvSpPr>
              <a:spLocks noChangeArrowheads="1"/>
            </p:cNvSpPr>
            <p:nvPr userDrawn="1"/>
          </p:nvSpPr>
          <p:spPr bwMode="auto">
            <a:xfrm>
              <a:off x="5633" y="1586"/>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65" name="Rectangle 63"/>
            <p:cNvSpPr>
              <a:spLocks noChangeArrowheads="1"/>
            </p:cNvSpPr>
            <p:nvPr userDrawn="1"/>
          </p:nvSpPr>
          <p:spPr bwMode="auto">
            <a:xfrm>
              <a:off x="5581" y="1586"/>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66" name="Rectangle 64"/>
            <p:cNvSpPr>
              <a:spLocks noChangeArrowheads="1"/>
            </p:cNvSpPr>
            <p:nvPr userDrawn="1"/>
          </p:nvSpPr>
          <p:spPr bwMode="auto">
            <a:xfrm>
              <a:off x="5527" y="1586"/>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67" name="Rectangle 65"/>
            <p:cNvSpPr>
              <a:spLocks noChangeArrowheads="1"/>
            </p:cNvSpPr>
            <p:nvPr userDrawn="1"/>
          </p:nvSpPr>
          <p:spPr bwMode="auto">
            <a:xfrm>
              <a:off x="5633" y="1639"/>
              <a:ext cx="54"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68" name="Rectangle 66"/>
            <p:cNvSpPr>
              <a:spLocks noChangeArrowheads="1"/>
            </p:cNvSpPr>
            <p:nvPr userDrawn="1"/>
          </p:nvSpPr>
          <p:spPr bwMode="auto">
            <a:xfrm>
              <a:off x="5633" y="1692"/>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69" name="Rectangle 67"/>
            <p:cNvSpPr>
              <a:spLocks noChangeArrowheads="1"/>
            </p:cNvSpPr>
            <p:nvPr userDrawn="1"/>
          </p:nvSpPr>
          <p:spPr bwMode="auto">
            <a:xfrm>
              <a:off x="5581" y="1692"/>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70" name="Rectangle 68"/>
            <p:cNvSpPr>
              <a:spLocks noChangeArrowheads="1"/>
            </p:cNvSpPr>
            <p:nvPr userDrawn="1"/>
          </p:nvSpPr>
          <p:spPr bwMode="auto">
            <a:xfrm>
              <a:off x="5527" y="1692"/>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71" name="Rectangle 69"/>
            <p:cNvSpPr>
              <a:spLocks noChangeArrowheads="1"/>
            </p:cNvSpPr>
            <p:nvPr userDrawn="1"/>
          </p:nvSpPr>
          <p:spPr bwMode="auto">
            <a:xfrm>
              <a:off x="5633" y="1744"/>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72" name="Rectangle 70"/>
            <p:cNvSpPr>
              <a:spLocks noChangeArrowheads="1"/>
            </p:cNvSpPr>
            <p:nvPr userDrawn="1"/>
          </p:nvSpPr>
          <p:spPr bwMode="auto">
            <a:xfrm>
              <a:off x="5581" y="1744"/>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73" name="Rectangle 71"/>
            <p:cNvSpPr>
              <a:spLocks noChangeArrowheads="1"/>
            </p:cNvSpPr>
            <p:nvPr userDrawn="1"/>
          </p:nvSpPr>
          <p:spPr bwMode="auto">
            <a:xfrm>
              <a:off x="5527" y="1744"/>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74" name="Rectangle 72"/>
            <p:cNvSpPr>
              <a:spLocks noChangeArrowheads="1"/>
            </p:cNvSpPr>
            <p:nvPr userDrawn="1"/>
          </p:nvSpPr>
          <p:spPr bwMode="auto">
            <a:xfrm>
              <a:off x="5633" y="1798"/>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75" name="Rectangle 73"/>
            <p:cNvSpPr>
              <a:spLocks noChangeArrowheads="1"/>
            </p:cNvSpPr>
            <p:nvPr userDrawn="1"/>
          </p:nvSpPr>
          <p:spPr bwMode="auto">
            <a:xfrm>
              <a:off x="5527" y="185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76" name="Rectangle 74"/>
            <p:cNvSpPr>
              <a:spLocks noChangeArrowheads="1"/>
            </p:cNvSpPr>
            <p:nvPr userDrawn="1"/>
          </p:nvSpPr>
          <p:spPr bwMode="auto">
            <a:xfrm>
              <a:off x="5475" y="1798"/>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77" name="Rectangle 75"/>
            <p:cNvSpPr>
              <a:spLocks noChangeArrowheads="1"/>
            </p:cNvSpPr>
            <p:nvPr userDrawn="1"/>
          </p:nvSpPr>
          <p:spPr bwMode="auto">
            <a:xfrm>
              <a:off x="5633" y="185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78" name="Rectangle 76"/>
            <p:cNvSpPr>
              <a:spLocks noChangeArrowheads="1"/>
            </p:cNvSpPr>
            <p:nvPr userDrawn="1"/>
          </p:nvSpPr>
          <p:spPr bwMode="auto">
            <a:xfrm>
              <a:off x="5633" y="1902"/>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79" name="Rectangle 77"/>
            <p:cNvSpPr>
              <a:spLocks noChangeArrowheads="1"/>
            </p:cNvSpPr>
            <p:nvPr userDrawn="1"/>
          </p:nvSpPr>
          <p:spPr bwMode="auto">
            <a:xfrm>
              <a:off x="5581" y="1902"/>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80" name="Rectangle 78"/>
            <p:cNvSpPr>
              <a:spLocks noChangeArrowheads="1"/>
            </p:cNvSpPr>
            <p:nvPr userDrawn="1"/>
          </p:nvSpPr>
          <p:spPr bwMode="auto">
            <a:xfrm>
              <a:off x="5633" y="2432"/>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81" name="Rectangle 79"/>
            <p:cNvSpPr>
              <a:spLocks noChangeArrowheads="1"/>
            </p:cNvSpPr>
            <p:nvPr userDrawn="1"/>
          </p:nvSpPr>
          <p:spPr bwMode="auto">
            <a:xfrm>
              <a:off x="5581" y="2432"/>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82" name="Rectangle 80"/>
            <p:cNvSpPr>
              <a:spLocks noChangeArrowheads="1"/>
            </p:cNvSpPr>
            <p:nvPr userDrawn="1"/>
          </p:nvSpPr>
          <p:spPr bwMode="auto">
            <a:xfrm>
              <a:off x="5527" y="2432"/>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83" name="Rectangle 81"/>
            <p:cNvSpPr>
              <a:spLocks noChangeArrowheads="1"/>
            </p:cNvSpPr>
            <p:nvPr userDrawn="1"/>
          </p:nvSpPr>
          <p:spPr bwMode="auto">
            <a:xfrm>
              <a:off x="5633" y="2484"/>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84" name="Rectangle 82"/>
            <p:cNvSpPr>
              <a:spLocks noChangeArrowheads="1"/>
            </p:cNvSpPr>
            <p:nvPr userDrawn="1"/>
          </p:nvSpPr>
          <p:spPr bwMode="auto">
            <a:xfrm>
              <a:off x="5581" y="2484"/>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85" name="Rectangle 83"/>
            <p:cNvSpPr>
              <a:spLocks noChangeArrowheads="1"/>
            </p:cNvSpPr>
            <p:nvPr userDrawn="1"/>
          </p:nvSpPr>
          <p:spPr bwMode="auto">
            <a:xfrm>
              <a:off x="5633" y="2538"/>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86" name="Rectangle 84"/>
            <p:cNvSpPr>
              <a:spLocks noChangeArrowheads="1"/>
            </p:cNvSpPr>
            <p:nvPr userDrawn="1"/>
          </p:nvSpPr>
          <p:spPr bwMode="auto">
            <a:xfrm>
              <a:off x="5527" y="2538"/>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87" name="Rectangle 85"/>
            <p:cNvSpPr>
              <a:spLocks noChangeArrowheads="1"/>
            </p:cNvSpPr>
            <p:nvPr userDrawn="1"/>
          </p:nvSpPr>
          <p:spPr bwMode="auto">
            <a:xfrm>
              <a:off x="5633" y="2590"/>
              <a:ext cx="54"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88" name="Rectangle 86"/>
            <p:cNvSpPr>
              <a:spLocks noChangeArrowheads="1"/>
            </p:cNvSpPr>
            <p:nvPr userDrawn="1"/>
          </p:nvSpPr>
          <p:spPr bwMode="auto">
            <a:xfrm>
              <a:off x="5581" y="2590"/>
              <a:ext cx="52"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89" name="Rectangle 87"/>
            <p:cNvSpPr>
              <a:spLocks noChangeArrowheads="1"/>
            </p:cNvSpPr>
            <p:nvPr userDrawn="1"/>
          </p:nvSpPr>
          <p:spPr bwMode="auto">
            <a:xfrm>
              <a:off x="5475" y="2590"/>
              <a:ext cx="52"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90" name="Rectangle 88"/>
            <p:cNvSpPr>
              <a:spLocks noChangeArrowheads="1"/>
            </p:cNvSpPr>
            <p:nvPr userDrawn="1"/>
          </p:nvSpPr>
          <p:spPr bwMode="auto">
            <a:xfrm>
              <a:off x="5633" y="2643"/>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91" name="Rectangle 89"/>
            <p:cNvSpPr>
              <a:spLocks noChangeArrowheads="1"/>
            </p:cNvSpPr>
            <p:nvPr userDrawn="1"/>
          </p:nvSpPr>
          <p:spPr bwMode="auto">
            <a:xfrm>
              <a:off x="5581" y="2643"/>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92" name="Rectangle 90"/>
            <p:cNvSpPr>
              <a:spLocks noChangeArrowheads="1"/>
            </p:cNvSpPr>
            <p:nvPr userDrawn="1"/>
          </p:nvSpPr>
          <p:spPr bwMode="auto">
            <a:xfrm>
              <a:off x="5527" y="2643"/>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93" name="Rectangle 91"/>
            <p:cNvSpPr>
              <a:spLocks noChangeArrowheads="1"/>
            </p:cNvSpPr>
            <p:nvPr userDrawn="1"/>
          </p:nvSpPr>
          <p:spPr bwMode="auto">
            <a:xfrm>
              <a:off x="5633" y="2695"/>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94" name="Rectangle 92"/>
            <p:cNvSpPr>
              <a:spLocks noChangeArrowheads="1"/>
            </p:cNvSpPr>
            <p:nvPr userDrawn="1"/>
          </p:nvSpPr>
          <p:spPr bwMode="auto">
            <a:xfrm>
              <a:off x="5581" y="2695"/>
              <a:ext cx="52"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95" name="Rectangle 93"/>
            <p:cNvSpPr>
              <a:spLocks noChangeArrowheads="1"/>
            </p:cNvSpPr>
            <p:nvPr userDrawn="1"/>
          </p:nvSpPr>
          <p:spPr bwMode="auto">
            <a:xfrm>
              <a:off x="5633" y="2748"/>
              <a:ext cx="54"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96" name="Rectangle 94"/>
            <p:cNvSpPr>
              <a:spLocks noChangeArrowheads="1"/>
            </p:cNvSpPr>
            <p:nvPr userDrawn="1"/>
          </p:nvSpPr>
          <p:spPr bwMode="auto">
            <a:xfrm>
              <a:off x="5581" y="2748"/>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97" name="Rectangle 95"/>
            <p:cNvSpPr>
              <a:spLocks noChangeArrowheads="1"/>
            </p:cNvSpPr>
            <p:nvPr userDrawn="1"/>
          </p:nvSpPr>
          <p:spPr bwMode="auto">
            <a:xfrm>
              <a:off x="5527" y="2748"/>
              <a:ext cx="54"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98" name="Rectangle 96"/>
            <p:cNvSpPr>
              <a:spLocks noChangeArrowheads="1"/>
            </p:cNvSpPr>
            <p:nvPr userDrawn="1"/>
          </p:nvSpPr>
          <p:spPr bwMode="auto">
            <a:xfrm>
              <a:off x="5633" y="2801"/>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99" name="Rectangle 97"/>
            <p:cNvSpPr>
              <a:spLocks noChangeArrowheads="1"/>
            </p:cNvSpPr>
            <p:nvPr userDrawn="1"/>
          </p:nvSpPr>
          <p:spPr bwMode="auto">
            <a:xfrm>
              <a:off x="5581" y="2801"/>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0" name="Rectangle 98"/>
            <p:cNvSpPr>
              <a:spLocks noChangeArrowheads="1"/>
            </p:cNvSpPr>
            <p:nvPr userDrawn="1"/>
          </p:nvSpPr>
          <p:spPr bwMode="auto">
            <a:xfrm>
              <a:off x="5475" y="2801"/>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01" name="Rectangle 99"/>
            <p:cNvSpPr>
              <a:spLocks noChangeArrowheads="1"/>
            </p:cNvSpPr>
            <p:nvPr userDrawn="1"/>
          </p:nvSpPr>
          <p:spPr bwMode="auto">
            <a:xfrm>
              <a:off x="5633" y="285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02" name="Rectangle 100"/>
            <p:cNvSpPr>
              <a:spLocks noChangeArrowheads="1"/>
            </p:cNvSpPr>
            <p:nvPr userDrawn="1"/>
          </p:nvSpPr>
          <p:spPr bwMode="auto">
            <a:xfrm>
              <a:off x="5527" y="2853"/>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3" name="Rectangle 101"/>
            <p:cNvSpPr>
              <a:spLocks noChangeArrowheads="1"/>
            </p:cNvSpPr>
            <p:nvPr userDrawn="1"/>
          </p:nvSpPr>
          <p:spPr bwMode="auto">
            <a:xfrm>
              <a:off x="5633" y="2907"/>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4" name="Rectangle 102"/>
            <p:cNvSpPr>
              <a:spLocks noChangeArrowheads="1"/>
            </p:cNvSpPr>
            <p:nvPr userDrawn="1"/>
          </p:nvSpPr>
          <p:spPr bwMode="auto">
            <a:xfrm>
              <a:off x="5581" y="2907"/>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5" name="Rectangle 103"/>
            <p:cNvSpPr>
              <a:spLocks noChangeArrowheads="1"/>
            </p:cNvSpPr>
            <p:nvPr userDrawn="1"/>
          </p:nvSpPr>
          <p:spPr bwMode="auto">
            <a:xfrm>
              <a:off x="5475" y="2907"/>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6" name="Rectangle 104"/>
            <p:cNvSpPr>
              <a:spLocks noChangeArrowheads="1"/>
            </p:cNvSpPr>
            <p:nvPr userDrawn="1"/>
          </p:nvSpPr>
          <p:spPr bwMode="auto">
            <a:xfrm>
              <a:off x="5633" y="2959"/>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7" name="Rectangle 105"/>
            <p:cNvSpPr>
              <a:spLocks noChangeArrowheads="1"/>
            </p:cNvSpPr>
            <p:nvPr userDrawn="1"/>
          </p:nvSpPr>
          <p:spPr bwMode="auto">
            <a:xfrm>
              <a:off x="5581" y="2959"/>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08" name="Rectangle 106"/>
            <p:cNvSpPr>
              <a:spLocks noChangeArrowheads="1"/>
            </p:cNvSpPr>
            <p:nvPr userDrawn="1"/>
          </p:nvSpPr>
          <p:spPr bwMode="auto">
            <a:xfrm>
              <a:off x="5527" y="2959"/>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09" name="Rectangle 107"/>
            <p:cNvSpPr>
              <a:spLocks noChangeArrowheads="1"/>
            </p:cNvSpPr>
            <p:nvPr userDrawn="1"/>
          </p:nvSpPr>
          <p:spPr bwMode="auto">
            <a:xfrm>
              <a:off x="5633" y="3013"/>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0" name="Rectangle 108"/>
            <p:cNvSpPr>
              <a:spLocks noChangeArrowheads="1"/>
            </p:cNvSpPr>
            <p:nvPr userDrawn="1"/>
          </p:nvSpPr>
          <p:spPr bwMode="auto">
            <a:xfrm>
              <a:off x="5475" y="3013"/>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1" name="Rectangle 109"/>
            <p:cNvSpPr>
              <a:spLocks noChangeArrowheads="1"/>
            </p:cNvSpPr>
            <p:nvPr userDrawn="1"/>
          </p:nvSpPr>
          <p:spPr bwMode="auto">
            <a:xfrm>
              <a:off x="5633" y="3065"/>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2" name="Rectangle 110"/>
            <p:cNvSpPr>
              <a:spLocks noChangeArrowheads="1"/>
            </p:cNvSpPr>
            <p:nvPr userDrawn="1"/>
          </p:nvSpPr>
          <p:spPr bwMode="auto">
            <a:xfrm>
              <a:off x="5581" y="3065"/>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3" name="Rectangle 111"/>
            <p:cNvSpPr>
              <a:spLocks noChangeArrowheads="1"/>
            </p:cNvSpPr>
            <p:nvPr userDrawn="1"/>
          </p:nvSpPr>
          <p:spPr bwMode="auto">
            <a:xfrm>
              <a:off x="5527" y="3065"/>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14" name="Rectangle 112"/>
            <p:cNvSpPr>
              <a:spLocks noChangeArrowheads="1"/>
            </p:cNvSpPr>
            <p:nvPr userDrawn="1"/>
          </p:nvSpPr>
          <p:spPr bwMode="auto">
            <a:xfrm>
              <a:off x="5633" y="3117"/>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5" name="Rectangle 113"/>
            <p:cNvSpPr>
              <a:spLocks noChangeArrowheads="1"/>
            </p:cNvSpPr>
            <p:nvPr userDrawn="1"/>
          </p:nvSpPr>
          <p:spPr bwMode="auto">
            <a:xfrm>
              <a:off x="5581" y="3117"/>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16" name="Rectangle 114"/>
            <p:cNvSpPr>
              <a:spLocks noChangeArrowheads="1"/>
            </p:cNvSpPr>
            <p:nvPr userDrawn="1"/>
          </p:nvSpPr>
          <p:spPr bwMode="auto">
            <a:xfrm>
              <a:off x="5633" y="3171"/>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7" name="Rectangle 115"/>
            <p:cNvSpPr>
              <a:spLocks noChangeArrowheads="1"/>
            </p:cNvSpPr>
            <p:nvPr userDrawn="1"/>
          </p:nvSpPr>
          <p:spPr bwMode="auto">
            <a:xfrm>
              <a:off x="5527" y="3171"/>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18" name="Rectangle 116"/>
            <p:cNvSpPr>
              <a:spLocks noChangeArrowheads="1"/>
            </p:cNvSpPr>
            <p:nvPr userDrawn="1"/>
          </p:nvSpPr>
          <p:spPr bwMode="auto">
            <a:xfrm>
              <a:off x="5633" y="322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19" name="Rectangle 117"/>
            <p:cNvSpPr>
              <a:spLocks noChangeArrowheads="1"/>
            </p:cNvSpPr>
            <p:nvPr userDrawn="1"/>
          </p:nvSpPr>
          <p:spPr bwMode="auto">
            <a:xfrm>
              <a:off x="5581" y="3223"/>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0" name="Rectangle 118"/>
            <p:cNvSpPr>
              <a:spLocks noChangeArrowheads="1"/>
            </p:cNvSpPr>
            <p:nvPr userDrawn="1"/>
          </p:nvSpPr>
          <p:spPr bwMode="auto">
            <a:xfrm>
              <a:off x="5475" y="3223"/>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1" name="Rectangle 119"/>
            <p:cNvSpPr>
              <a:spLocks noChangeArrowheads="1"/>
            </p:cNvSpPr>
            <p:nvPr userDrawn="1"/>
          </p:nvSpPr>
          <p:spPr bwMode="auto">
            <a:xfrm>
              <a:off x="5633" y="3277"/>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2" name="Rectangle 120"/>
            <p:cNvSpPr>
              <a:spLocks noChangeArrowheads="1"/>
            </p:cNvSpPr>
            <p:nvPr userDrawn="1"/>
          </p:nvSpPr>
          <p:spPr bwMode="auto">
            <a:xfrm>
              <a:off x="5581" y="3277"/>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3" name="Rectangle 121"/>
            <p:cNvSpPr>
              <a:spLocks noChangeArrowheads="1"/>
            </p:cNvSpPr>
            <p:nvPr userDrawn="1"/>
          </p:nvSpPr>
          <p:spPr bwMode="auto">
            <a:xfrm>
              <a:off x="5527" y="3277"/>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4" name="Rectangle 122"/>
            <p:cNvSpPr>
              <a:spLocks noChangeArrowheads="1"/>
            </p:cNvSpPr>
            <p:nvPr userDrawn="1"/>
          </p:nvSpPr>
          <p:spPr bwMode="auto">
            <a:xfrm>
              <a:off x="5633" y="3329"/>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5" name="Rectangle 123"/>
            <p:cNvSpPr>
              <a:spLocks noChangeArrowheads="1"/>
            </p:cNvSpPr>
            <p:nvPr userDrawn="1"/>
          </p:nvSpPr>
          <p:spPr bwMode="auto">
            <a:xfrm>
              <a:off x="5581" y="3329"/>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6" name="Rectangle 124"/>
            <p:cNvSpPr>
              <a:spLocks noChangeArrowheads="1"/>
            </p:cNvSpPr>
            <p:nvPr userDrawn="1"/>
          </p:nvSpPr>
          <p:spPr bwMode="auto">
            <a:xfrm>
              <a:off x="5475" y="3329"/>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7" name="Rectangle 125"/>
            <p:cNvSpPr>
              <a:spLocks noChangeArrowheads="1"/>
            </p:cNvSpPr>
            <p:nvPr userDrawn="1"/>
          </p:nvSpPr>
          <p:spPr bwMode="auto">
            <a:xfrm>
              <a:off x="5633" y="3383"/>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28" name="Rectangle 126"/>
            <p:cNvSpPr>
              <a:spLocks noChangeArrowheads="1"/>
            </p:cNvSpPr>
            <p:nvPr userDrawn="1"/>
          </p:nvSpPr>
          <p:spPr bwMode="auto">
            <a:xfrm>
              <a:off x="5581" y="3383"/>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29" name="Rectangle 127"/>
            <p:cNvSpPr>
              <a:spLocks noChangeArrowheads="1"/>
            </p:cNvSpPr>
            <p:nvPr userDrawn="1"/>
          </p:nvSpPr>
          <p:spPr bwMode="auto">
            <a:xfrm>
              <a:off x="5527" y="3383"/>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0" name="Rectangle 128"/>
            <p:cNvSpPr>
              <a:spLocks noChangeArrowheads="1"/>
            </p:cNvSpPr>
            <p:nvPr userDrawn="1"/>
          </p:nvSpPr>
          <p:spPr bwMode="auto">
            <a:xfrm>
              <a:off x="5633" y="3435"/>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1" name="Rectangle 129"/>
            <p:cNvSpPr>
              <a:spLocks noChangeArrowheads="1"/>
            </p:cNvSpPr>
            <p:nvPr userDrawn="1"/>
          </p:nvSpPr>
          <p:spPr bwMode="auto">
            <a:xfrm>
              <a:off x="5633" y="3489"/>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2" name="Rectangle 130"/>
            <p:cNvSpPr>
              <a:spLocks noChangeArrowheads="1"/>
            </p:cNvSpPr>
            <p:nvPr userDrawn="1"/>
          </p:nvSpPr>
          <p:spPr bwMode="auto">
            <a:xfrm>
              <a:off x="5581" y="3489"/>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3" name="Rectangle 131"/>
            <p:cNvSpPr>
              <a:spLocks noChangeArrowheads="1"/>
            </p:cNvSpPr>
            <p:nvPr userDrawn="1"/>
          </p:nvSpPr>
          <p:spPr bwMode="auto">
            <a:xfrm>
              <a:off x="5527" y="3489"/>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4" name="Rectangle 132"/>
            <p:cNvSpPr>
              <a:spLocks noChangeArrowheads="1"/>
            </p:cNvSpPr>
            <p:nvPr userDrawn="1"/>
          </p:nvSpPr>
          <p:spPr bwMode="auto">
            <a:xfrm>
              <a:off x="5633" y="3541"/>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5" name="Rectangle 133"/>
            <p:cNvSpPr>
              <a:spLocks noChangeArrowheads="1"/>
            </p:cNvSpPr>
            <p:nvPr userDrawn="1"/>
          </p:nvSpPr>
          <p:spPr bwMode="auto">
            <a:xfrm>
              <a:off x="5581" y="3541"/>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6" name="Rectangle 134"/>
            <p:cNvSpPr>
              <a:spLocks noChangeArrowheads="1"/>
            </p:cNvSpPr>
            <p:nvPr userDrawn="1"/>
          </p:nvSpPr>
          <p:spPr bwMode="auto">
            <a:xfrm>
              <a:off x="5475" y="3541"/>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7" name="Rectangle 135"/>
            <p:cNvSpPr>
              <a:spLocks noChangeArrowheads="1"/>
            </p:cNvSpPr>
            <p:nvPr userDrawn="1"/>
          </p:nvSpPr>
          <p:spPr bwMode="auto">
            <a:xfrm>
              <a:off x="5633" y="3593"/>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38" name="Rectangle 136"/>
            <p:cNvSpPr>
              <a:spLocks noChangeArrowheads="1"/>
            </p:cNvSpPr>
            <p:nvPr userDrawn="1"/>
          </p:nvSpPr>
          <p:spPr bwMode="auto">
            <a:xfrm>
              <a:off x="5527" y="3593"/>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39" name="Rectangle 137"/>
            <p:cNvSpPr>
              <a:spLocks noChangeArrowheads="1"/>
            </p:cNvSpPr>
            <p:nvPr userDrawn="1"/>
          </p:nvSpPr>
          <p:spPr bwMode="auto">
            <a:xfrm>
              <a:off x="5633" y="3647"/>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0" name="Rectangle 138"/>
            <p:cNvSpPr>
              <a:spLocks noChangeArrowheads="1"/>
            </p:cNvSpPr>
            <p:nvPr userDrawn="1"/>
          </p:nvSpPr>
          <p:spPr bwMode="auto">
            <a:xfrm>
              <a:off x="5581" y="3647"/>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1" name="Rectangle 139"/>
            <p:cNvSpPr>
              <a:spLocks noChangeArrowheads="1"/>
            </p:cNvSpPr>
            <p:nvPr userDrawn="1"/>
          </p:nvSpPr>
          <p:spPr bwMode="auto">
            <a:xfrm>
              <a:off x="5475" y="3699"/>
              <a:ext cx="52"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2" name="Rectangle 140"/>
            <p:cNvSpPr>
              <a:spLocks noChangeArrowheads="1"/>
            </p:cNvSpPr>
            <p:nvPr userDrawn="1"/>
          </p:nvSpPr>
          <p:spPr bwMode="auto">
            <a:xfrm>
              <a:off x="5633" y="3699"/>
              <a:ext cx="54"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3" name="Rectangle 141"/>
            <p:cNvSpPr>
              <a:spLocks noChangeArrowheads="1"/>
            </p:cNvSpPr>
            <p:nvPr userDrawn="1"/>
          </p:nvSpPr>
          <p:spPr bwMode="auto">
            <a:xfrm>
              <a:off x="5581" y="3699"/>
              <a:ext cx="52" cy="53"/>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4" name="Rectangle 142"/>
            <p:cNvSpPr>
              <a:spLocks noChangeArrowheads="1"/>
            </p:cNvSpPr>
            <p:nvPr userDrawn="1"/>
          </p:nvSpPr>
          <p:spPr bwMode="auto">
            <a:xfrm>
              <a:off x="5633" y="3752"/>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5" name="Rectangle 143"/>
            <p:cNvSpPr>
              <a:spLocks noChangeArrowheads="1"/>
            </p:cNvSpPr>
            <p:nvPr userDrawn="1"/>
          </p:nvSpPr>
          <p:spPr bwMode="auto">
            <a:xfrm>
              <a:off x="5527" y="3752"/>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6" name="Rectangle 144"/>
            <p:cNvSpPr>
              <a:spLocks noChangeArrowheads="1"/>
            </p:cNvSpPr>
            <p:nvPr userDrawn="1"/>
          </p:nvSpPr>
          <p:spPr bwMode="auto">
            <a:xfrm>
              <a:off x="5633" y="3804"/>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7" name="Rectangle 145"/>
            <p:cNvSpPr>
              <a:spLocks noChangeArrowheads="1"/>
            </p:cNvSpPr>
            <p:nvPr userDrawn="1"/>
          </p:nvSpPr>
          <p:spPr bwMode="auto">
            <a:xfrm>
              <a:off x="5581" y="3804"/>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8" name="Rectangle 146"/>
            <p:cNvSpPr>
              <a:spLocks noChangeArrowheads="1"/>
            </p:cNvSpPr>
            <p:nvPr userDrawn="1"/>
          </p:nvSpPr>
          <p:spPr bwMode="auto">
            <a:xfrm>
              <a:off x="5527" y="3804"/>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49" name="Rectangle 147"/>
            <p:cNvSpPr>
              <a:spLocks noChangeArrowheads="1"/>
            </p:cNvSpPr>
            <p:nvPr userDrawn="1"/>
          </p:nvSpPr>
          <p:spPr bwMode="auto">
            <a:xfrm>
              <a:off x="5633" y="3858"/>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0" name="Rectangle 148"/>
            <p:cNvSpPr>
              <a:spLocks noChangeArrowheads="1"/>
            </p:cNvSpPr>
            <p:nvPr userDrawn="1"/>
          </p:nvSpPr>
          <p:spPr bwMode="auto">
            <a:xfrm>
              <a:off x="5581" y="3858"/>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1" name="Rectangle 149"/>
            <p:cNvSpPr>
              <a:spLocks noChangeArrowheads="1"/>
            </p:cNvSpPr>
            <p:nvPr userDrawn="1"/>
          </p:nvSpPr>
          <p:spPr bwMode="auto">
            <a:xfrm>
              <a:off x="5527" y="3858"/>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2" name="Rectangle 150"/>
            <p:cNvSpPr>
              <a:spLocks noChangeArrowheads="1"/>
            </p:cNvSpPr>
            <p:nvPr userDrawn="1"/>
          </p:nvSpPr>
          <p:spPr bwMode="auto">
            <a:xfrm>
              <a:off x="5475" y="3858"/>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3" name="Rectangle 151"/>
            <p:cNvSpPr>
              <a:spLocks noChangeArrowheads="1"/>
            </p:cNvSpPr>
            <p:nvPr userDrawn="1"/>
          </p:nvSpPr>
          <p:spPr bwMode="auto">
            <a:xfrm>
              <a:off x="5633" y="1956"/>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54" name="Rectangle 152"/>
            <p:cNvSpPr>
              <a:spLocks noChangeArrowheads="1"/>
            </p:cNvSpPr>
            <p:nvPr userDrawn="1"/>
          </p:nvSpPr>
          <p:spPr bwMode="auto">
            <a:xfrm>
              <a:off x="5581" y="1956"/>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5" name="Rectangle 153"/>
            <p:cNvSpPr>
              <a:spLocks noChangeArrowheads="1"/>
            </p:cNvSpPr>
            <p:nvPr userDrawn="1"/>
          </p:nvSpPr>
          <p:spPr bwMode="auto">
            <a:xfrm>
              <a:off x="5527" y="1956"/>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56" name="Rectangle 154"/>
            <p:cNvSpPr>
              <a:spLocks noChangeArrowheads="1"/>
            </p:cNvSpPr>
            <p:nvPr userDrawn="1"/>
          </p:nvSpPr>
          <p:spPr bwMode="auto">
            <a:xfrm>
              <a:off x="5633" y="2008"/>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7" name="Rectangle 155"/>
            <p:cNvSpPr>
              <a:spLocks noChangeArrowheads="1"/>
            </p:cNvSpPr>
            <p:nvPr userDrawn="1"/>
          </p:nvSpPr>
          <p:spPr bwMode="auto">
            <a:xfrm>
              <a:off x="5527" y="2114"/>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58" name="Rectangle 156"/>
            <p:cNvSpPr>
              <a:spLocks noChangeArrowheads="1"/>
            </p:cNvSpPr>
            <p:nvPr userDrawn="1"/>
          </p:nvSpPr>
          <p:spPr bwMode="auto">
            <a:xfrm>
              <a:off x="5527" y="2008"/>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59" name="Rectangle 157"/>
            <p:cNvSpPr>
              <a:spLocks noChangeArrowheads="1"/>
            </p:cNvSpPr>
            <p:nvPr userDrawn="1"/>
          </p:nvSpPr>
          <p:spPr bwMode="auto">
            <a:xfrm>
              <a:off x="5633" y="2062"/>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60" name="Rectangle 158"/>
            <p:cNvSpPr>
              <a:spLocks noChangeArrowheads="1"/>
            </p:cNvSpPr>
            <p:nvPr userDrawn="1"/>
          </p:nvSpPr>
          <p:spPr bwMode="auto">
            <a:xfrm>
              <a:off x="5581" y="2062"/>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1" name="Rectangle 159"/>
            <p:cNvSpPr>
              <a:spLocks noChangeArrowheads="1"/>
            </p:cNvSpPr>
            <p:nvPr userDrawn="1"/>
          </p:nvSpPr>
          <p:spPr bwMode="auto">
            <a:xfrm>
              <a:off x="5475" y="2062"/>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2" name="Rectangle 160"/>
            <p:cNvSpPr>
              <a:spLocks noChangeArrowheads="1"/>
            </p:cNvSpPr>
            <p:nvPr userDrawn="1"/>
          </p:nvSpPr>
          <p:spPr bwMode="auto">
            <a:xfrm>
              <a:off x="5633" y="2114"/>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3" name="Rectangle 161"/>
            <p:cNvSpPr>
              <a:spLocks noChangeArrowheads="1"/>
            </p:cNvSpPr>
            <p:nvPr userDrawn="1"/>
          </p:nvSpPr>
          <p:spPr bwMode="auto">
            <a:xfrm>
              <a:off x="5633" y="2168"/>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64" name="Rectangle 162"/>
            <p:cNvSpPr>
              <a:spLocks noChangeArrowheads="1"/>
            </p:cNvSpPr>
            <p:nvPr userDrawn="1"/>
          </p:nvSpPr>
          <p:spPr bwMode="auto">
            <a:xfrm>
              <a:off x="5581" y="2168"/>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5" name="Rectangle 163"/>
            <p:cNvSpPr>
              <a:spLocks noChangeArrowheads="1"/>
            </p:cNvSpPr>
            <p:nvPr userDrawn="1"/>
          </p:nvSpPr>
          <p:spPr bwMode="auto">
            <a:xfrm>
              <a:off x="5633" y="222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6" name="Rectangle 164"/>
            <p:cNvSpPr>
              <a:spLocks noChangeArrowheads="1"/>
            </p:cNvSpPr>
            <p:nvPr userDrawn="1"/>
          </p:nvSpPr>
          <p:spPr bwMode="auto">
            <a:xfrm>
              <a:off x="5581" y="2220"/>
              <a:ext cx="52"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67" name="Rectangle 165"/>
            <p:cNvSpPr>
              <a:spLocks noChangeArrowheads="1"/>
            </p:cNvSpPr>
            <p:nvPr userDrawn="1"/>
          </p:nvSpPr>
          <p:spPr bwMode="auto">
            <a:xfrm>
              <a:off x="5527" y="222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68" name="Rectangle 166"/>
            <p:cNvSpPr>
              <a:spLocks noChangeArrowheads="1"/>
            </p:cNvSpPr>
            <p:nvPr userDrawn="1"/>
          </p:nvSpPr>
          <p:spPr bwMode="auto">
            <a:xfrm>
              <a:off x="5633" y="2272"/>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69" name="Rectangle 167"/>
            <p:cNvSpPr>
              <a:spLocks noChangeArrowheads="1"/>
            </p:cNvSpPr>
            <p:nvPr userDrawn="1"/>
          </p:nvSpPr>
          <p:spPr bwMode="auto">
            <a:xfrm>
              <a:off x="5633" y="2326"/>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0" name="Rectangle 168"/>
            <p:cNvSpPr>
              <a:spLocks noChangeArrowheads="1"/>
            </p:cNvSpPr>
            <p:nvPr userDrawn="1"/>
          </p:nvSpPr>
          <p:spPr bwMode="auto">
            <a:xfrm>
              <a:off x="5581" y="2272"/>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1" name="Rectangle 169"/>
            <p:cNvSpPr>
              <a:spLocks noChangeArrowheads="1"/>
            </p:cNvSpPr>
            <p:nvPr userDrawn="1"/>
          </p:nvSpPr>
          <p:spPr bwMode="auto">
            <a:xfrm>
              <a:off x="5527" y="2326"/>
              <a:ext cx="54" cy="52"/>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72" name="Rectangle 170"/>
            <p:cNvSpPr>
              <a:spLocks noChangeArrowheads="1"/>
            </p:cNvSpPr>
            <p:nvPr userDrawn="1"/>
          </p:nvSpPr>
          <p:spPr bwMode="auto">
            <a:xfrm>
              <a:off x="5633" y="2378"/>
              <a:ext cx="54"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73" name="Rectangle 171"/>
            <p:cNvSpPr>
              <a:spLocks noChangeArrowheads="1"/>
            </p:cNvSpPr>
            <p:nvPr userDrawn="1"/>
          </p:nvSpPr>
          <p:spPr bwMode="auto">
            <a:xfrm>
              <a:off x="5581" y="2378"/>
              <a:ext cx="52" cy="54"/>
            </a:xfrm>
            <a:prstGeom prst="rect">
              <a:avLst/>
            </a:prstGeom>
            <a:solidFill>
              <a:srgbClr val="C32D9B"/>
            </a:solidFill>
            <a:ln w="15875">
              <a:solidFill>
                <a:srgbClr val="FFFFFF"/>
              </a:solidFill>
              <a:miter lim="800000"/>
              <a:headEnd/>
              <a:tailEnd/>
            </a:ln>
          </p:spPr>
          <p:txBody>
            <a:bodyPr/>
            <a:lstStyle/>
            <a:p>
              <a:pPr>
                <a:defRPr/>
              </a:pPr>
              <a:endParaRPr lang="de-AT"/>
            </a:p>
          </p:txBody>
        </p:sp>
        <p:sp>
          <p:nvSpPr>
            <p:cNvPr id="174" name="Rectangle 172"/>
            <p:cNvSpPr>
              <a:spLocks noChangeArrowheads="1"/>
            </p:cNvSpPr>
            <p:nvPr userDrawn="1"/>
          </p:nvSpPr>
          <p:spPr bwMode="auto">
            <a:xfrm>
              <a:off x="5475" y="2378"/>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5" name="Rectangle 173"/>
            <p:cNvSpPr>
              <a:spLocks noChangeArrowheads="1"/>
            </p:cNvSpPr>
            <p:nvPr userDrawn="1"/>
          </p:nvSpPr>
          <p:spPr bwMode="auto">
            <a:xfrm>
              <a:off x="5581" y="1798"/>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6" name="Rectangle 174"/>
            <p:cNvSpPr>
              <a:spLocks noChangeArrowheads="1"/>
            </p:cNvSpPr>
            <p:nvPr userDrawn="1"/>
          </p:nvSpPr>
          <p:spPr bwMode="auto">
            <a:xfrm>
              <a:off x="5581" y="477"/>
              <a:ext cx="52"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7" name="Rectangle 175"/>
            <p:cNvSpPr>
              <a:spLocks noChangeArrowheads="1"/>
            </p:cNvSpPr>
            <p:nvPr userDrawn="1"/>
          </p:nvSpPr>
          <p:spPr bwMode="auto">
            <a:xfrm>
              <a:off x="5633" y="477"/>
              <a:ext cx="54" cy="53"/>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8" name="Rectangle 176"/>
            <p:cNvSpPr>
              <a:spLocks noChangeArrowheads="1"/>
            </p:cNvSpPr>
            <p:nvPr userDrawn="1"/>
          </p:nvSpPr>
          <p:spPr bwMode="auto">
            <a:xfrm>
              <a:off x="5527" y="424"/>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79" name="Rectangle 177"/>
            <p:cNvSpPr>
              <a:spLocks noChangeArrowheads="1"/>
            </p:cNvSpPr>
            <p:nvPr userDrawn="1"/>
          </p:nvSpPr>
          <p:spPr bwMode="auto">
            <a:xfrm>
              <a:off x="5581" y="424"/>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0" name="Rectangle 178"/>
            <p:cNvSpPr>
              <a:spLocks noChangeArrowheads="1"/>
            </p:cNvSpPr>
            <p:nvPr userDrawn="1"/>
          </p:nvSpPr>
          <p:spPr bwMode="auto">
            <a:xfrm>
              <a:off x="5633" y="424"/>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1" name="Rectangle 179"/>
            <p:cNvSpPr>
              <a:spLocks noChangeArrowheads="1"/>
            </p:cNvSpPr>
            <p:nvPr userDrawn="1"/>
          </p:nvSpPr>
          <p:spPr bwMode="auto">
            <a:xfrm>
              <a:off x="5633" y="372"/>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2" name="Rectangle 180"/>
            <p:cNvSpPr>
              <a:spLocks noChangeArrowheads="1"/>
            </p:cNvSpPr>
            <p:nvPr userDrawn="1"/>
          </p:nvSpPr>
          <p:spPr bwMode="auto">
            <a:xfrm>
              <a:off x="5475" y="372"/>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3" name="Rectangle 181"/>
            <p:cNvSpPr>
              <a:spLocks noChangeArrowheads="1"/>
            </p:cNvSpPr>
            <p:nvPr userDrawn="1"/>
          </p:nvSpPr>
          <p:spPr bwMode="auto">
            <a:xfrm>
              <a:off x="5527" y="318"/>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4" name="Rectangle 182"/>
            <p:cNvSpPr>
              <a:spLocks noChangeArrowheads="1"/>
            </p:cNvSpPr>
            <p:nvPr userDrawn="1"/>
          </p:nvSpPr>
          <p:spPr bwMode="auto">
            <a:xfrm>
              <a:off x="5581" y="318"/>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5" name="Rectangle 183"/>
            <p:cNvSpPr>
              <a:spLocks noChangeArrowheads="1"/>
            </p:cNvSpPr>
            <p:nvPr userDrawn="1"/>
          </p:nvSpPr>
          <p:spPr bwMode="auto">
            <a:xfrm>
              <a:off x="5633" y="318"/>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6" name="Rectangle 184"/>
            <p:cNvSpPr>
              <a:spLocks noChangeArrowheads="1"/>
            </p:cNvSpPr>
            <p:nvPr userDrawn="1"/>
          </p:nvSpPr>
          <p:spPr bwMode="auto">
            <a:xfrm>
              <a:off x="5581" y="266"/>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7" name="Rectangle 185"/>
            <p:cNvSpPr>
              <a:spLocks noChangeArrowheads="1"/>
            </p:cNvSpPr>
            <p:nvPr userDrawn="1"/>
          </p:nvSpPr>
          <p:spPr bwMode="auto">
            <a:xfrm>
              <a:off x="5633" y="266"/>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8" name="Rectangle 186"/>
            <p:cNvSpPr>
              <a:spLocks noChangeArrowheads="1"/>
            </p:cNvSpPr>
            <p:nvPr userDrawn="1"/>
          </p:nvSpPr>
          <p:spPr bwMode="auto">
            <a:xfrm>
              <a:off x="5527" y="212"/>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89" name="Rectangle 187"/>
            <p:cNvSpPr>
              <a:spLocks noChangeArrowheads="1"/>
            </p:cNvSpPr>
            <p:nvPr userDrawn="1"/>
          </p:nvSpPr>
          <p:spPr bwMode="auto">
            <a:xfrm>
              <a:off x="5581" y="212"/>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0" name="Rectangle 188"/>
            <p:cNvSpPr>
              <a:spLocks noChangeArrowheads="1"/>
            </p:cNvSpPr>
            <p:nvPr userDrawn="1"/>
          </p:nvSpPr>
          <p:spPr bwMode="auto">
            <a:xfrm>
              <a:off x="5633" y="212"/>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1" name="Rectangle 189"/>
            <p:cNvSpPr>
              <a:spLocks noChangeArrowheads="1"/>
            </p:cNvSpPr>
            <p:nvPr userDrawn="1"/>
          </p:nvSpPr>
          <p:spPr bwMode="auto">
            <a:xfrm>
              <a:off x="5476" y="214"/>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2" name="Rectangle 190"/>
            <p:cNvSpPr>
              <a:spLocks noChangeArrowheads="1"/>
            </p:cNvSpPr>
            <p:nvPr userDrawn="1"/>
          </p:nvSpPr>
          <p:spPr bwMode="auto">
            <a:xfrm>
              <a:off x="5527" y="16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3" name="Rectangle 191"/>
            <p:cNvSpPr>
              <a:spLocks noChangeArrowheads="1"/>
            </p:cNvSpPr>
            <p:nvPr userDrawn="1"/>
          </p:nvSpPr>
          <p:spPr bwMode="auto">
            <a:xfrm>
              <a:off x="5581" y="160"/>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4" name="Rectangle 192"/>
            <p:cNvSpPr>
              <a:spLocks noChangeArrowheads="1"/>
            </p:cNvSpPr>
            <p:nvPr userDrawn="1"/>
          </p:nvSpPr>
          <p:spPr bwMode="auto">
            <a:xfrm>
              <a:off x="5633" y="160"/>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5" name="Rectangle 193"/>
            <p:cNvSpPr>
              <a:spLocks noChangeArrowheads="1"/>
            </p:cNvSpPr>
            <p:nvPr userDrawn="1"/>
          </p:nvSpPr>
          <p:spPr bwMode="auto">
            <a:xfrm>
              <a:off x="5581" y="106"/>
              <a:ext cx="52"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6" name="Rectangle 194"/>
            <p:cNvSpPr>
              <a:spLocks noChangeArrowheads="1"/>
            </p:cNvSpPr>
            <p:nvPr userDrawn="1"/>
          </p:nvSpPr>
          <p:spPr bwMode="auto">
            <a:xfrm>
              <a:off x="5633" y="106"/>
              <a:ext cx="54" cy="54"/>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7" name="Rectangle 195"/>
            <p:cNvSpPr>
              <a:spLocks noChangeArrowheads="1"/>
            </p:cNvSpPr>
            <p:nvPr userDrawn="1"/>
          </p:nvSpPr>
          <p:spPr bwMode="auto">
            <a:xfrm>
              <a:off x="5527" y="54"/>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8" name="Rectangle 196"/>
            <p:cNvSpPr>
              <a:spLocks noChangeArrowheads="1"/>
            </p:cNvSpPr>
            <p:nvPr userDrawn="1"/>
          </p:nvSpPr>
          <p:spPr bwMode="auto">
            <a:xfrm>
              <a:off x="5581" y="54"/>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199" name="Rectangle 197"/>
            <p:cNvSpPr>
              <a:spLocks noChangeArrowheads="1"/>
            </p:cNvSpPr>
            <p:nvPr userDrawn="1"/>
          </p:nvSpPr>
          <p:spPr bwMode="auto">
            <a:xfrm>
              <a:off x="5633" y="54"/>
              <a:ext cx="54" cy="52"/>
            </a:xfrm>
            <a:prstGeom prst="rect">
              <a:avLst/>
            </a:prstGeom>
            <a:solidFill>
              <a:srgbClr val="2AA3D8"/>
            </a:solidFill>
            <a:ln w="15875">
              <a:solidFill>
                <a:srgbClr val="FFFFFF"/>
              </a:solidFill>
              <a:miter lim="800000"/>
              <a:headEnd/>
              <a:tailEnd/>
            </a:ln>
          </p:spPr>
          <p:txBody>
            <a:bodyPr/>
            <a:lstStyle/>
            <a:p>
              <a:pPr>
                <a:defRPr/>
              </a:pPr>
              <a:endParaRPr lang="de-AT"/>
            </a:p>
          </p:txBody>
        </p:sp>
        <p:sp>
          <p:nvSpPr>
            <p:cNvPr id="200" name="Rectangle 198"/>
            <p:cNvSpPr>
              <a:spLocks noChangeArrowheads="1"/>
            </p:cNvSpPr>
            <p:nvPr userDrawn="1"/>
          </p:nvSpPr>
          <p:spPr bwMode="auto">
            <a:xfrm>
              <a:off x="5475" y="54"/>
              <a:ext cx="52" cy="52"/>
            </a:xfrm>
            <a:prstGeom prst="rect">
              <a:avLst/>
            </a:prstGeom>
            <a:solidFill>
              <a:srgbClr val="2AA3D8"/>
            </a:solidFill>
            <a:ln w="15875">
              <a:solidFill>
                <a:srgbClr val="FFFFFF"/>
              </a:solidFill>
              <a:miter lim="800000"/>
              <a:headEnd/>
              <a:tailEnd/>
            </a:ln>
          </p:spPr>
          <p:txBody>
            <a:bodyPr/>
            <a:lstStyle/>
            <a:p>
              <a:pPr>
                <a:defRPr/>
              </a:pPr>
              <a:endParaRPr lang="de-AT"/>
            </a:p>
          </p:txBody>
        </p:sp>
      </p:grpSp>
      <p:sp>
        <p:nvSpPr>
          <p:cNvPr id="273607" name="Rectangle 199"/>
          <p:cNvSpPr>
            <a:spLocks noGrp="1" noChangeArrowheads="1"/>
          </p:cNvSpPr>
          <p:nvPr>
            <p:ph type="ctrTitle"/>
          </p:nvPr>
        </p:nvSpPr>
        <p:spPr>
          <a:xfrm>
            <a:off x="179388" y="115888"/>
            <a:ext cx="8424862" cy="2736850"/>
          </a:xfrm>
        </p:spPr>
        <p:txBody>
          <a:bodyPr anchor="b" anchorCtr="1"/>
          <a:lstStyle>
            <a:lvl1pPr algn="ctr">
              <a:defRPr sz="4000" b="1">
                <a:solidFill>
                  <a:schemeClr val="accent1"/>
                </a:solidFill>
              </a:defRPr>
            </a:lvl1pPr>
          </a:lstStyle>
          <a:p>
            <a:r>
              <a:rPr lang="de-AT" dirty="0"/>
              <a:t>Click </a:t>
            </a:r>
            <a:r>
              <a:rPr lang="de-AT" dirty="0" err="1"/>
              <a:t>to</a:t>
            </a:r>
            <a:r>
              <a:rPr lang="de-AT" dirty="0"/>
              <a:t> </a:t>
            </a:r>
            <a:r>
              <a:rPr lang="de-AT" dirty="0" err="1"/>
              <a:t>edit</a:t>
            </a:r>
            <a:r>
              <a:rPr lang="de-AT" dirty="0"/>
              <a:t> Master title style</a:t>
            </a:r>
          </a:p>
        </p:txBody>
      </p:sp>
      <p:sp>
        <p:nvSpPr>
          <p:cNvPr id="273608" name="Rectangle 200"/>
          <p:cNvSpPr>
            <a:spLocks noGrp="1" noChangeArrowheads="1"/>
          </p:cNvSpPr>
          <p:nvPr>
            <p:ph type="subTitle" idx="1"/>
          </p:nvPr>
        </p:nvSpPr>
        <p:spPr>
          <a:xfrm>
            <a:off x="179388" y="2997200"/>
            <a:ext cx="8424862" cy="1439863"/>
          </a:xfrm>
        </p:spPr>
        <p:txBody>
          <a:bodyPr anchor="ctr"/>
          <a:lstStyle>
            <a:lvl1pPr marL="0" indent="0" algn="ctr">
              <a:buFont typeface="Arial" charset="0"/>
              <a:buNone/>
              <a:defRPr sz="3600"/>
            </a:lvl1pPr>
          </a:lstStyle>
          <a:p>
            <a:r>
              <a:rPr lang="de-AT" dirty="0"/>
              <a:t>Click </a:t>
            </a:r>
            <a:r>
              <a:rPr lang="de-AT" dirty="0" err="1"/>
              <a:t>to</a:t>
            </a:r>
            <a:r>
              <a:rPr lang="de-AT" dirty="0"/>
              <a:t> </a:t>
            </a:r>
            <a:r>
              <a:rPr lang="de-AT" dirty="0" err="1"/>
              <a:t>edit</a:t>
            </a:r>
            <a:r>
              <a:rPr lang="de-AT" dirty="0"/>
              <a:t> Master </a:t>
            </a:r>
            <a:r>
              <a:rPr lang="de-AT" dirty="0" err="1"/>
              <a:t>subtitle</a:t>
            </a:r>
            <a:r>
              <a:rPr lang="de-AT" dirty="0"/>
              <a:t>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3075" y="44450"/>
            <a:ext cx="2212975" cy="6337300"/>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179388" y="44450"/>
            <a:ext cx="6491287"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8313" y="44450"/>
            <a:ext cx="7761287" cy="757238"/>
          </a:xfrm>
        </p:spPr>
        <p:txBody>
          <a:bodyPr/>
          <a:lstStyle/>
          <a:p>
            <a:r>
              <a:rPr lang="en-US" smtClean="0"/>
              <a:t>Click to edit Master title style</a:t>
            </a:r>
            <a:endParaRPr lang="de-AT"/>
          </a:p>
        </p:txBody>
      </p:sp>
      <p:sp>
        <p:nvSpPr>
          <p:cNvPr id="3" name="Table Placeholder 2"/>
          <p:cNvSpPr>
            <a:spLocks noGrp="1"/>
          </p:cNvSpPr>
          <p:nvPr>
            <p:ph type="tbl" idx="1"/>
          </p:nvPr>
        </p:nvSpPr>
        <p:spPr>
          <a:xfrm>
            <a:off x="179388" y="908050"/>
            <a:ext cx="8856662" cy="5473700"/>
          </a:xfrm>
        </p:spPr>
        <p:txBody>
          <a:bodyPr/>
          <a:lstStyle/>
          <a:p>
            <a:pPr lvl="0"/>
            <a:endParaRPr lang="de-AT" noProof="0" smtClean="0"/>
          </a:p>
        </p:txBody>
      </p:sp>
      <p:sp>
        <p:nvSpPr>
          <p:cNvPr id="4"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44450"/>
            <a:ext cx="7761287" cy="757238"/>
          </a:xfrm>
        </p:spPr>
        <p:txBody>
          <a:bodyPr/>
          <a:lstStyle/>
          <a:p>
            <a:r>
              <a:rPr lang="en-US" smtClean="0"/>
              <a:t>Click to edit Master title style</a:t>
            </a:r>
            <a:endParaRPr lang="de-AT"/>
          </a:p>
        </p:txBody>
      </p:sp>
      <p:sp>
        <p:nvSpPr>
          <p:cNvPr id="3" name="Text Placeholder 2"/>
          <p:cNvSpPr>
            <a:spLocks noGrp="1"/>
          </p:cNvSpPr>
          <p:nvPr>
            <p:ph type="body" sz="half" idx="1"/>
          </p:nvPr>
        </p:nvSpPr>
        <p:spPr>
          <a:xfrm>
            <a:off x="179388" y="908050"/>
            <a:ext cx="4351337" cy="5473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Content Placeholder 3"/>
          <p:cNvSpPr>
            <a:spLocks noGrp="1"/>
          </p:cNvSpPr>
          <p:nvPr>
            <p:ph sz="half" idx="2"/>
          </p:nvPr>
        </p:nvSpPr>
        <p:spPr>
          <a:xfrm>
            <a:off x="4683125" y="908050"/>
            <a:ext cx="4352925" cy="5473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dirty="0"/>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dirty="0"/>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de-AT"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8"/>
          <p:cNvSpPr>
            <a:spLocks noGrp="1" noChangeArrowheads="1"/>
          </p:cNvSpPr>
          <p:nvPr>
            <p:ph type="ftr" sz="quarter" idx="10"/>
          </p:nvPr>
        </p:nvSpPr>
        <p:spPr>
          <a:ln/>
        </p:spPr>
        <p:txBody>
          <a:bodyPr/>
          <a:lstStyle>
            <a:lvl1pPr>
              <a:defRPr>
                <a:latin typeface="Calibri" pitchFamily="34" charset="0"/>
              </a:defRPr>
            </a:lvl1pPr>
          </a:lstStyle>
          <a:p>
            <a:pPr>
              <a:defRPr/>
            </a:pPr>
            <a:r>
              <a:rPr lang="de-AT" dirty="0" smtClean="0"/>
              <a:t>&lt;</a:t>
            </a:r>
            <a:r>
              <a:rPr lang="de-AT" dirty="0" err="1" smtClean="0"/>
              <a:t>insert</a:t>
            </a:r>
            <a:r>
              <a:rPr lang="de-AT" dirty="0" smtClean="0"/>
              <a:t> </a:t>
            </a:r>
            <a:r>
              <a:rPr lang="de-AT" dirty="0" err="1" smtClean="0"/>
              <a:t>your</a:t>
            </a:r>
            <a:r>
              <a:rPr lang="de-AT" dirty="0" smtClean="0"/>
              <a:t> </a:t>
            </a:r>
            <a:r>
              <a:rPr lang="de-AT" dirty="0" err="1" smtClean="0"/>
              <a:t>name</a:t>
            </a:r>
            <a:r>
              <a:rPr lang="de-AT" dirty="0" smtClean="0"/>
              <a:t> </a:t>
            </a:r>
            <a:r>
              <a:rPr lang="de-AT" dirty="0" err="1" smtClean="0"/>
              <a:t>here</a:t>
            </a:r>
            <a:r>
              <a:rPr lang="de-AT" dirty="0" smtClean="0"/>
              <a:t>&gt;</a:t>
            </a:r>
            <a:endParaRPr lang="de-AT" dirty="0"/>
          </a:p>
        </p:txBody>
      </p:sp>
      <p:sp>
        <p:nvSpPr>
          <p:cNvPr id="7" name="Slide Number Placeholder 6"/>
          <p:cNvSpPr>
            <a:spLocks noGrp="1"/>
          </p:cNvSpPr>
          <p:nvPr>
            <p:ph type="sldNum" sz="quarter" idx="11"/>
          </p:nvPr>
        </p:nvSpPr>
        <p:spPr/>
        <p:txBody>
          <a:bodyPr/>
          <a:lstStyle>
            <a:lvl1pPr>
              <a:defRPr>
                <a:latin typeface="Calibri" pitchFamily="34" charset="0"/>
              </a:defRPr>
            </a:lvl1pPr>
          </a:lstStyle>
          <a:p>
            <a:pPr>
              <a:defRPr/>
            </a:pPr>
            <a:fld id="{63707275-EA33-4C2C-A96C-B80BEB93EE54}" type="slidenum">
              <a:rPr lang="de-AT" smtClean="0"/>
              <a:pPr>
                <a:defRPr/>
              </a:pPr>
              <a:t>‹#›</a:t>
            </a:fld>
            <a:endParaRPr lang="de-AT"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179388" y="908050"/>
            <a:ext cx="4351337"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83125" y="908050"/>
            <a:ext cx="4352925"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28"/>
          <p:cNvSpPr>
            <a:spLocks noGrp="1" noChangeArrowheads="1"/>
          </p:cNvSpPr>
          <p:nvPr>
            <p:ph type="ftr" sz="quarter" idx="10"/>
          </p:nvPr>
        </p:nvSpPr>
        <p:spPr>
          <a:ln/>
        </p:spPr>
        <p:txBody>
          <a:bodyPr/>
          <a:lstStyle>
            <a:lvl1pPr>
              <a:defRPr/>
            </a:lvl1pPr>
          </a:lstStyle>
          <a:p>
            <a:pPr>
              <a:defRPr/>
            </a:pPr>
            <a:r>
              <a:rPr lang="de-AT" smtClean="0"/>
              <a:t>&lt;insert your name here&gt;</a:t>
            </a:r>
            <a:endParaRPr lang="de-AT"/>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2"/>
          <p:cNvGrpSpPr>
            <a:grpSpLocks/>
          </p:cNvGrpSpPr>
          <p:nvPr/>
        </p:nvGrpSpPr>
        <p:grpSpPr bwMode="auto">
          <a:xfrm>
            <a:off x="8693150" y="6327775"/>
            <a:ext cx="361950" cy="406400"/>
            <a:chOff x="5494" y="4030"/>
            <a:chExt cx="179" cy="201"/>
          </a:xfrm>
        </p:grpSpPr>
        <p:sp>
          <p:nvSpPr>
            <p:cNvPr id="272387"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pPr>
                <a:defRPr/>
              </a:pPr>
              <a:endParaRPr lang="de-AT"/>
            </a:p>
          </p:txBody>
        </p:sp>
        <p:sp>
          <p:nvSpPr>
            <p:cNvPr id="272388"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pPr>
                <a:defRPr/>
              </a:pPr>
              <a:endParaRPr lang="de-AT"/>
            </a:p>
          </p:txBody>
        </p:sp>
        <p:sp>
          <p:nvSpPr>
            <p:cNvPr id="272389"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pPr>
                <a:defRPr/>
              </a:pPr>
              <a:endParaRPr lang="de-AT"/>
            </a:p>
          </p:txBody>
        </p:sp>
        <p:sp>
          <p:nvSpPr>
            <p:cNvPr id="272390"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pPr>
                <a:defRPr/>
              </a:pPr>
              <a:endParaRPr lang="de-AT"/>
            </a:p>
          </p:txBody>
        </p:sp>
        <p:sp>
          <p:nvSpPr>
            <p:cNvPr id="272391"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pPr>
                <a:defRPr/>
              </a:pPr>
              <a:endParaRPr lang="de-AT"/>
            </a:p>
          </p:txBody>
        </p:sp>
        <p:sp>
          <p:nvSpPr>
            <p:cNvPr id="272392"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a:p>
          </p:txBody>
        </p:sp>
        <p:sp>
          <p:nvSpPr>
            <p:cNvPr id="272393"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a:p>
          </p:txBody>
        </p:sp>
        <p:sp>
          <p:nvSpPr>
            <p:cNvPr id="272394"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pPr>
                <a:defRPr/>
              </a:pPr>
              <a:endParaRPr lang="de-AT"/>
            </a:p>
          </p:txBody>
        </p:sp>
      </p:grpSp>
      <p:sp>
        <p:nvSpPr>
          <p:cNvPr id="272395" name="Freeform 11"/>
          <p:cNvSpPr>
            <a:spLocks/>
          </p:cNvSpPr>
          <p:nvPr/>
        </p:nvSpPr>
        <p:spPr bwMode="auto">
          <a:xfrm>
            <a:off x="115888" y="85725"/>
            <a:ext cx="8912225" cy="669925"/>
          </a:xfrm>
          <a:custGeom>
            <a:avLst/>
            <a:gdLst/>
            <a:ahLst/>
            <a:cxnLst>
              <a:cxn ang="0">
                <a:pos x="5614" y="422"/>
              </a:cxn>
              <a:cxn ang="0">
                <a:pos x="202" y="422"/>
              </a:cxn>
              <a:cxn ang="0">
                <a:pos x="202" y="422"/>
              </a:cxn>
              <a:cxn ang="0">
                <a:pos x="180" y="422"/>
              </a:cxn>
              <a:cxn ang="0">
                <a:pos x="161" y="418"/>
              </a:cxn>
              <a:cxn ang="0">
                <a:pos x="141" y="413"/>
              </a:cxn>
              <a:cxn ang="0">
                <a:pos x="123" y="407"/>
              </a:cxn>
              <a:cxn ang="0">
                <a:pos x="106" y="397"/>
              </a:cxn>
              <a:cxn ang="0">
                <a:pos x="89" y="387"/>
              </a:cxn>
              <a:cxn ang="0">
                <a:pos x="74" y="375"/>
              </a:cxn>
              <a:cxn ang="0">
                <a:pos x="59" y="361"/>
              </a:cxn>
              <a:cxn ang="0">
                <a:pos x="45" y="346"/>
              </a:cxn>
              <a:cxn ang="0">
                <a:pos x="34" y="329"/>
              </a:cxn>
              <a:cxn ang="0">
                <a:pos x="24" y="313"/>
              </a:cxn>
              <a:cxn ang="0">
                <a:pos x="15" y="294"/>
              </a:cxn>
              <a:cxn ang="0">
                <a:pos x="8" y="274"/>
              </a:cxn>
              <a:cxn ang="0">
                <a:pos x="3" y="254"/>
              </a:cxn>
              <a:cxn ang="0">
                <a:pos x="2" y="234"/>
              </a:cxn>
              <a:cxn ang="0">
                <a:pos x="0" y="212"/>
              </a:cxn>
              <a:cxn ang="0">
                <a:pos x="0" y="212"/>
              </a:cxn>
              <a:cxn ang="0">
                <a:pos x="2" y="190"/>
              </a:cxn>
              <a:cxn ang="0">
                <a:pos x="3" y="168"/>
              </a:cxn>
              <a:cxn ang="0">
                <a:pos x="8" y="148"/>
              </a:cxn>
              <a:cxn ang="0">
                <a:pos x="15" y="129"/>
              </a:cxn>
              <a:cxn ang="0">
                <a:pos x="24" y="111"/>
              </a:cxn>
              <a:cxn ang="0">
                <a:pos x="34" y="92"/>
              </a:cxn>
              <a:cxn ang="0">
                <a:pos x="45" y="77"/>
              </a:cxn>
              <a:cxn ang="0">
                <a:pos x="59" y="62"/>
              </a:cxn>
              <a:cxn ang="0">
                <a:pos x="72" y="49"/>
              </a:cxn>
              <a:cxn ang="0">
                <a:pos x="89" y="37"/>
              </a:cxn>
              <a:cxn ang="0">
                <a:pos x="106" y="25"/>
              </a:cxn>
              <a:cxn ang="0">
                <a:pos x="123" y="17"/>
              </a:cxn>
              <a:cxn ang="0">
                <a:pos x="141" y="10"/>
              </a:cxn>
              <a:cxn ang="0">
                <a:pos x="160" y="5"/>
              </a:cxn>
              <a:cxn ang="0">
                <a:pos x="180" y="2"/>
              </a:cxn>
              <a:cxn ang="0">
                <a:pos x="200" y="0"/>
              </a:cxn>
              <a:cxn ang="0">
                <a:pos x="5614" y="0"/>
              </a:cxn>
              <a:cxn ang="0">
                <a:pos x="5614" y="422"/>
              </a:cxn>
            </a:cxnLst>
            <a:rect l="0" t="0" r="r" b="b"/>
            <a:pathLst>
              <a:path w="5614" h="422">
                <a:moveTo>
                  <a:pt x="5614" y="422"/>
                </a:moveTo>
                <a:lnTo>
                  <a:pt x="202" y="422"/>
                </a:lnTo>
                <a:lnTo>
                  <a:pt x="202" y="422"/>
                </a:lnTo>
                <a:lnTo>
                  <a:pt x="180" y="422"/>
                </a:lnTo>
                <a:lnTo>
                  <a:pt x="161" y="418"/>
                </a:lnTo>
                <a:lnTo>
                  <a:pt x="141" y="413"/>
                </a:lnTo>
                <a:lnTo>
                  <a:pt x="123" y="407"/>
                </a:lnTo>
                <a:lnTo>
                  <a:pt x="106" y="397"/>
                </a:lnTo>
                <a:lnTo>
                  <a:pt x="89" y="387"/>
                </a:lnTo>
                <a:lnTo>
                  <a:pt x="74" y="375"/>
                </a:lnTo>
                <a:lnTo>
                  <a:pt x="59" y="361"/>
                </a:lnTo>
                <a:lnTo>
                  <a:pt x="45" y="346"/>
                </a:lnTo>
                <a:lnTo>
                  <a:pt x="34" y="329"/>
                </a:lnTo>
                <a:lnTo>
                  <a:pt x="24" y="313"/>
                </a:lnTo>
                <a:lnTo>
                  <a:pt x="15" y="294"/>
                </a:lnTo>
                <a:lnTo>
                  <a:pt x="8" y="274"/>
                </a:lnTo>
                <a:lnTo>
                  <a:pt x="3" y="254"/>
                </a:lnTo>
                <a:lnTo>
                  <a:pt x="2" y="234"/>
                </a:lnTo>
                <a:lnTo>
                  <a:pt x="0" y="212"/>
                </a:lnTo>
                <a:lnTo>
                  <a:pt x="0" y="212"/>
                </a:lnTo>
                <a:lnTo>
                  <a:pt x="2" y="190"/>
                </a:lnTo>
                <a:lnTo>
                  <a:pt x="3" y="168"/>
                </a:lnTo>
                <a:lnTo>
                  <a:pt x="8" y="148"/>
                </a:lnTo>
                <a:lnTo>
                  <a:pt x="15" y="129"/>
                </a:lnTo>
                <a:lnTo>
                  <a:pt x="24" y="111"/>
                </a:lnTo>
                <a:lnTo>
                  <a:pt x="34" y="92"/>
                </a:lnTo>
                <a:lnTo>
                  <a:pt x="45" y="77"/>
                </a:lnTo>
                <a:lnTo>
                  <a:pt x="59" y="62"/>
                </a:lnTo>
                <a:lnTo>
                  <a:pt x="72" y="49"/>
                </a:lnTo>
                <a:lnTo>
                  <a:pt x="89" y="37"/>
                </a:lnTo>
                <a:lnTo>
                  <a:pt x="106" y="25"/>
                </a:lnTo>
                <a:lnTo>
                  <a:pt x="123" y="17"/>
                </a:lnTo>
                <a:lnTo>
                  <a:pt x="141" y="10"/>
                </a:lnTo>
                <a:lnTo>
                  <a:pt x="160" y="5"/>
                </a:lnTo>
                <a:lnTo>
                  <a:pt x="180" y="2"/>
                </a:lnTo>
                <a:lnTo>
                  <a:pt x="200" y="0"/>
                </a:lnTo>
                <a:lnTo>
                  <a:pt x="5614" y="0"/>
                </a:lnTo>
                <a:lnTo>
                  <a:pt x="5614" y="422"/>
                </a:lnTo>
                <a:close/>
              </a:path>
            </a:pathLst>
          </a:custGeom>
          <a:solidFill>
            <a:srgbClr val="2AA3D8"/>
          </a:solidFill>
          <a:ln w="15875">
            <a:solidFill>
              <a:srgbClr val="FFFFFF"/>
            </a:solidFill>
            <a:prstDash val="solid"/>
            <a:round/>
            <a:headEnd/>
            <a:tailEnd/>
          </a:ln>
        </p:spPr>
        <p:txBody>
          <a:bodyPr/>
          <a:lstStyle/>
          <a:p>
            <a:pPr>
              <a:defRPr/>
            </a:pPr>
            <a:endParaRPr lang="de-AT"/>
          </a:p>
        </p:txBody>
      </p:sp>
      <p:sp>
        <p:nvSpPr>
          <p:cNvPr id="272409" name="Freeform 25"/>
          <p:cNvSpPr>
            <a:spLocks/>
          </p:cNvSpPr>
          <p:nvPr/>
        </p:nvSpPr>
        <p:spPr bwMode="auto">
          <a:xfrm>
            <a:off x="8470900" y="531813"/>
            <a:ext cx="431800" cy="1587"/>
          </a:xfrm>
          <a:custGeom>
            <a:avLst/>
            <a:gdLst/>
            <a:ahLst/>
            <a:cxnLst>
              <a:cxn ang="0">
                <a:pos x="0" y="0"/>
              </a:cxn>
              <a:cxn ang="0">
                <a:pos x="272" y="0"/>
              </a:cxn>
              <a:cxn ang="0">
                <a:pos x="0" y="0"/>
              </a:cxn>
            </a:cxnLst>
            <a:rect l="0" t="0" r="r" b="b"/>
            <a:pathLst>
              <a:path w="272">
                <a:moveTo>
                  <a:pt x="0" y="0"/>
                </a:moveTo>
                <a:lnTo>
                  <a:pt x="272" y="0"/>
                </a:lnTo>
                <a:lnTo>
                  <a:pt x="0" y="0"/>
                </a:lnTo>
                <a:close/>
              </a:path>
            </a:pathLst>
          </a:custGeom>
          <a:solidFill>
            <a:srgbClr val="FFFFFF"/>
          </a:solidFill>
          <a:ln w="9525">
            <a:noFill/>
            <a:round/>
            <a:headEnd/>
            <a:tailEnd/>
          </a:ln>
        </p:spPr>
        <p:txBody>
          <a:bodyPr/>
          <a:lstStyle/>
          <a:p>
            <a:pPr>
              <a:defRPr/>
            </a:pPr>
            <a:endParaRPr lang="de-AT"/>
          </a:p>
        </p:txBody>
      </p:sp>
      <p:sp>
        <p:nvSpPr>
          <p:cNvPr id="8198" name="Rectangle 26"/>
          <p:cNvSpPr>
            <a:spLocks noGrp="1" noChangeArrowheads="1"/>
          </p:cNvSpPr>
          <p:nvPr>
            <p:ph type="title"/>
          </p:nvPr>
        </p:nvSpPr>
        <p:spPr bwMode="auto">
          <a:xfrm>
            <a:off x="468313" y="44450"/>
            <a:ext cx="7761287"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AT" dirty="0" smtClean="0"/>
              <a:t>Click </a:t>
            </a:r>
            <a:r>
              <a:rPr lang="de-AT" dirty="0" err="1" smtClean="0"/>
              <a:t>to</a:t>
            </a:r>
            <a:r>
              <a:rPr lang="de-AT" dirty="0" smtClean="0"/>
              <a:t> </a:t>
            </a:r>
            <a:r>
              <a:rPr lang="de-AT" dirty="0" err="1" smtClean="0"/>
              <a:t>edit</a:t>
            </a:r>
            <a:r>
              <a:rPr lang="de-AT" dirty="0" smtClean="0"/>
              <a:t> Master title style</a:t>
            </a:r>
          </a:p>
        </p:txBody>
      </p:sp>
      <p:sp>
        <p:nvSpPr>
          <p:cNvPr id="8199" name="Rectangle 27"/>
          <p:cNvSpPr>
            <a:spLocks noGrp="1" noChangeArrowheads="1"/>
          </p:cNvSpPr>
          <p:nvPr>
            <p:ph type="body" idx="1"/>
          </p:nvPr>
        </p:nvSpPr>
        <p:spPr bwMode="auto">
          <a:xfrm>
            <a:off x="179388" y="908050"/>
            <a:ext cx="8856662" cy="5473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AT" dirty="0" smtClean="0"/>
              <a:t>Text</a:t>
            </a:r>
          </a:p>
          <a:p>
            <a:pPr lvl="1"/>
            <a:r>
              <a:rPr lang="de-AT" dirty="0" smtClean="0"/>
              <a:t>Text</a:t>
            </a:r>
          </a:p>
          <a:p>
            <a:pPr lvl="2"/>
            <a:r>
              <a:rPr lang="de-AT" dirty="0" smtClean="0"/>
              <a:t>Text</a:t>
            </a:r>
          </a:p>
          <a:p>
            <a:pPr lvl="3"/>
            <a:r>
              <a:rPr lang="de-AT" dirty="0" smtClean="0"/>
              <a:t>Text</a:t>
            </a:r>
          </a:p>
          <a:p>
            <a:pPr lvl="4"/>
            <a:r>
              <a:rPr lang="de-AT" dirty="0" smtClean="0"/>
              <a:t>Text</a:t>
            </a:r>
          </a:p>
        </p:txBody>
      </p:sp>
      <p:sp>
        <p:nvSpPr>
          <p:cNvPr id="272412" name="Rectangle 28"/>
          <p:cNvSpPr>
            <a:spLocks noGrp="1" noChangeArrowheads="1"/>
          </p:cNvSpPr>
          <p:nvPr>
            <p:ph type="ftr" sz="quarter" idx="3"/>
          </p:nvPr>
        </p:nvSpPr>
        <p:spPr bwMode="auto">
          <a:xfrm>
            <a:off x="179388" y="6511925"/>
            <a:ext cx="3671887" cy="301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b="1">
                <a:solidFill>
                  <a:srgbClr val="5F5F5F"/>
                </a:solidFill>
                <a:latin typeface="Calibri" pitchFamily="34" charset="0"/>
                <a:cs typeface="Calibri" pitchFamily="34" charset="0"/>
              </a:defRPr>
            </a:lvl1pPr>
          </a:lstStyle>
          <a:p>
            <a:pPr>
              <a:defRPr/>
            </a:pPr>
            <a:r>
              <a:rPr lang="de-AT" dirty="0" smtClean="0"/>
              <a:t>&lt;insert your name here&gt;</a:t>
            </a:r>
            <a:endParaRPr lang="de-AT" dirty="0"/>
          </a:p>
        </p:txBody>
      </p:sp>
      <p:sp>
        <p:nvSpPr>
          <p:cNvPr id="272413" name="Rectangle 29"/>
          <p:cNvSpPr>
            <a:spLocks noGrp="1" noChangeArrowheads="1"/>
          </p:cNvSpPr>
          <p:nvPr>
            <p:ph type="sldNum" sz="quarter" idx="4"/>
          </p:nvPr>
        </p:nvSpPr>
        <p:spPr bwMode="auto">
          <a:xfrm>
            <a:off x="4030663" y="6507163"/>
            <a:ext cx="1079500" cy="306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b="1">
                <a:solidFill>
                  <a:srgbClr val="5F5F5F"/>
                </a:solidFill>
                <a:latin typeface="Calibri" pitchFamily="34" charset="0"/>
                <a:cs typeface="Calibri" pitchFamily="34" charset="0"/>
              </a:defRPr>
            </a:lvl1pPr>
          </a:lstStyle>
          <a:p>
            <a:pPr>
              <a:defRPr/>
            </a:pPr>
            <a:fld id="{63707275-EA33-4C2C-A96C-B80BEB93EE54}" type="slidenum">
              <a:rPr lang="de-AT" smtClean="0"/>
              <a:pPr>
                <a:defRPr/>
              </a:pPr>
              <a:t>‹#›</a:t>
            </a:fld>
            <a:endParaRPr lang="de-AT" dirty="0"/>
          </a:p>
        </p:txBody>
      </p:sp>
      <p:pic>
        <p:nvPicPr>
          <p:cNvPr id="30" name="Picture 31" descr="TU_Signet_white.png"/>
          <p:cNvPicPr>
            <a:picLocks noChangeAspect="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8407795" y="156368"/>
            <a:ext cx="52705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6"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Calibri" pitchFamily="34" charset="0"/>
          <a:ea typeface="+mj-ea"/>
          <a:cs typeface="Calibri" pitchFamily="34" charset="0"/>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60363" indent="-360363" algn="l" rtl="0" eaLnBrk="0" fontAlgn="base" hangingPunct="0">
        <a:spcBef>
          <a:spcPct val="20000"/>
        </a:spcBef>
        <a:spcAft>
          <a:spcPct val="0"/>
        </a:spcAft>
        <a:buClr>
          <a:srgbClr val="2AA3D8"/>
        </a:buClr>
        <a:buSzPct val="65000"/>
        <a:buFont typeface="Arial" charset="0"/>
        <a:buBlip>
          <a:blip r:embed="rId15"/>
        </a:buBlip>
        <a:defRPr sz="3200">
          <a:solidFill>
            <a:schemeClr val="tx1"/>
          </a:solidFill>
          <a:latin typeface="Calibri" pitchFamily="34" charset="0"/>
          <a:ea typeface="+mn-ea"/>
          <a:cs typeface="Calibri" pitchFamily="34" charset="0"/>
        </a:defRPr>
      </a:lvl1pPr>
      <a:lvl2pPr marL="900113" indent="-360363" algn="l" rtl="0" eaLnBrk="0" fontAlgn="base" hangingPunct="0">
        <a:spcBef>
          <a:spcPct val="20000"/>
        </a:spcBef>
        <a:spcAft>
          <a:spcPct val="0"/>
        </a:spcAft>
        <a:buClr>
          <a:srgbClr val="2AA3D8"/>
        </a:buClr>
        <a:buSzPct val="65000"/>
        <a:buFont typeface="Arial" charset="0"/>
        <a:buBlip>
          <a:blip r:embed="rId15"/>
        </a:buBlip>
        <a:defRPr sz="3000">
          <a:solidFill>
            <a:schemeClr val="tx1"/>
          </a:solidFill>
          <a:latin typeface="Calibri" pitchFamily="34" charset="0"/>
          <a:cs typeface="Calibri" pitchFamily="34" charset="0"/>
        </a:defRPr>
      </a:lvl2pPr>
      <a:lvl3pPr marL="1346200" indent="-266700" algn="l" rtl="0" eaLnBrk="0" fontAlgn="base" hangingPunct="0">
        <a:spcBef>
          <a:spcPct val="20000"/>
        </a:spcBef>
        <a:spcAft>
          <a:spcPct val="0"/>
        </a:spcAft>
        <a:buClr>
          <a:srgbClr val="2AA3D8"/>
        </a:buClr>
        <a:buSzPct val="65000"/>
        <a:buFont typeface="Arial" charset="0"/>
        <a:buBlip>
          <a:blip r:embed="rId15"/>
        </a:buBlip>
        <a:defRPr sz="2800">
          <a:solidFill>
            <a:schemeClr val="tx1"/>
          </a:solidFill>
          <a:latin typeface="Calibri" pitchFamily="34" charset="0"/>
          <a:cs typeface="Calibri" pitchFamily="34" charset="0"/>
        </a:defRPr>
      </a:lvl3pPr>
      <a:lvl4pPr marL="1792288" indent="-266700" algn="l" rtl="0" eaLnBrk="0" fontAlgn="base" hangingPunct="0">
        <a:spcBef>
          <a:spcPct val="20000"/>
        </a:spcBef>
        <a:spcAft>
          <a:spcPct val="0"/>
        </a:spcAft>
        <a:buClr>
          <a:srgbClr val="2AA3D8"/>
        </a:buClr>
        <a:buSzPct val="65000"/>
        <a:buFont typeface="Arial" charset="0"/>
        <a:buBlip>
          <a:blip r:embed="rId15"/>
        </a:buBlip>
        <a:defRPr sz="2600">
          <a:solidFill>
            <a:schemeClr val="tx1"/>
          </a:solidFill>
          <a:latin typeface="Calibri" pitchFamily="34" charset="0"/>
          <a:cs typeface="Calibri" pitchFamily="34" charset="0"/>
        </a:defRPr>
      </a:lvl4pPr>
      <a:lvl5pPr marL="2239963" indent="-268288" algn="l" rtl="0" eaLnBrk="0" fontAlgn="base" hangingPunct="0">
        <a:spcBef>
          <a:spcPct val="20000"/>
        </a:spcBef>
        <a:spcAft>
          <a:spcPct val="0"/>
        </a:spcAft>
        <a:buClr>
          <a:srgbClr val="2AA3D8"/>
        </a:buClr>
        <a:buSzPct val="65000"/>
        <a:buFont typeface="Arial" charset="0"/>
        <a:buBlip>
          <a:blip r:embed="rId15"/>
        </a:buBlip>
        <a:defRPr sz="2400">
          <a:solidFill>
            <a:schemeClr val="tx1"/>
          </a:solidFill>
          <a:latin typeface="Calibri" pitchFamily="34" charset="0"/>
          <a:cs typeface="Calibri" pitchFamily="34" charset="0"/>
        </a:defRPr>
      </a:lvl5pPr>
      <a:lvl6pPr marL="2697163" indent="-268288" algn="l" rtl="0" fontAlgn="base">
        <a:spcBef>
          <a:spcPct val="20000"/>
        </a:spcBef>
        <a:spcAft>
          <a:spcPct val="0"/>
        </a:spcAft>
        <a:buClr>
          <a:srgbClr val="2AA3D8"/>
        </a:buClr>
        <a:buSzPct val="65000"/>
        <a:buFont typeface="Arial" charset="0"/>
        <a:buBlip>
          <a:blip r:embed="rId15"/>
        </a:buBlip>
        <a:defRPr sz="2400">
          <a:solidFill>
            <a:schemeClr val="tx1"/>
          </a:solidFill>
          <a:latin typeface="+mn-lt"/>
        </a:defRPr>
      </a:lvl6pPr>
      <a:lvl7pPr marL="3154363" indent="-268288" algn="l" rtl="0" fontAlgn="base">
        <a:spcBef>
          <a:spcPct val="20000"/>
        </a:spcBef>
        <a:spcAft>
          <a:spcPct val="0"/>
        </a:spcAft>
        <a:buClr>
          <a:srgbClr val="2AA3D8"/>
        </a:buClr>
        <a:buSzPct val="65000"/>
        <a:buFont typeface="Arial" charset="0"/>
        <a:buBlip>
          <a:blip r:embed="rId15"/>
        </a:buBlip>
        <a:defRPr sz="2400">
          <a:solidFill>
            <a:schemeClr val="tx1"/>
          </a:solidFill>
          <a:latin typeface="+mn-lt"/>
        </a:defRPr>
      </a:lvl7pPr>
      <a:lvl8pPr marL="3611563" indent="-268288" algn="l" rtl="0" fontAlgn="base">
        <a:spcBef>
          <a:spcPct val="20000"/>
        </a:spcBef>
        <a:spcAft>
          <a:spcPct val="0"/>
        </a:spcAft>
        <a:buClr>
          <a:srgbClr val="2AA3D8"/>
        </a:buClr>
        <a:buSzPct val="65000"/>
        <a:buFont typeface="Arial" charset="0"/>
        <a:buBlip>
          <a:blip r:embed="rId15"/>
        </a:buBlip>
        <a:defRPr sz="2400">
          <a:solidFill>
            <a:schemeClr val="tx1"/>
          </a:solidFill>
          <a:latin typeface="+mn-lt"/>
        </a:defRPr>
      </a:lvl8pPr>
      <a:lvl9pPr marL="4068763" indent="-268288" algn="l" rtl="0" fontAlgn="base">
        <a:spcBef>
          <a:spcPct val="20000"/>
        </a:spcBef>
        <a:spcAft>
          <a:spcPct val="0"/>
        </a:spcAft>
        <a:buClr>
          <a:srgbClr val="2AA3D8"/>
        </a:buClr>
        <a:buSzPct val="65000"/>
        <a:buFont typeface="Arial" charset="0"/>
        <a:buBlip>
          <a:blip r:embed="rId15"/>
        </a:buBlip>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2.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C:\Users\mindek\Desktop\mindek\%23thesis\%23d-fens\cgf_video.mp4" TargetMode="Externa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C:\Users\mindek\Desktop\mindek\%23thesis\%23d-fens\cgf_heart.mp4" TargetMode="Externa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C:\Users\mindek\Desktop\mindek\%23thesis\%23d-fens\all.avi" TargetMode="Externa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video" Target="file:///C:\Users\mindek\Desktop\mindek\%23thesis\%23d-fens\vs.avi"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video" Target="file:///C:\Users\mindek\Desktop\mindek\%23thesis\%23d-fens\results.avi"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ideo" Target="file:///C:\Users\mindek\Desktop\mindek\%23thesis\%23d-fens\tree-slider.mp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ideo" Target="file:///C:\Users\mindek\Desktop\mindek\%23thesis\%23d-fens\skull-anim.mp4"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ideo" Target="file:///C:\Users\mindek\Desktop\mindek\%23thesis\%23d-fens\skull-test.mp4"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8.png"/><Relationship Id="rId7" Type="http://schemas.openxmlformats.org/officeDocument/2006/relationships/image" Target="../media/image9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27.png"/></Relationships>
</file>

<file path=ppt/slides/_rels/slide6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7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4" Type="http://schemas.openxmlformats.org/officeDocument/2006/relationships/image" Target="../media/image151.png"/></Relationships>
</file>

<file path=ppt/slides/_rels/slide73.xml.rels><?xml version="1.0" encoding="UTF-8" standalone="yes"?>
<Relationships xmlns="http://schemas.openxmlformats.org/package/2006/relationships"><Relationship Id="rId3" Type="http://schemas.microsoft.com/office/2007/relationships/media" Target="../media/media2.avi"/><Relationship Id="rId2" Type="http://schemas.openxmlformats.org/officeDocument/2006/relationships/slideLayout" Target="../slideLayouts/slideLayout2.xml"/><Relationship Id="rId1" Type="http://schemas.openxmlformats.org/officeDocument/2006/relationships/video" Target="../media/media2.avi"/><Relationship Id="rId4" Type="http://schemas.openxmlformats.org/officeDocument/2006/relationships/image" Target="../media/image152.png"/></Relationships>
</file>

<file path=ppt/slides/_rels/slide7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3.png"/><Relationship Id="rId7"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9388" y="115888"/>
            <a:ext cx="8424862" cy="3097088"/>
          </a:xfrm>
        </p:spPr>
        <p:txBody>
          <a:bodyPr/>
          <a:lstStyle/>
          <a:p>
            <a:pPr eaLnBrk="1" hangingPunct="1"/>
            <a:r>
              <a:rPr lang="en-US" dirty="0" smtClean="0"/>
              <a:t>Interactive Integrated Exploration and Management of Visualization Parameters</a:t>
            </a:r>
          </a:p>
        </p:txBody>
      </p:sp>
      <p:sp>
        <p:nvSpPr>
          <p:cNvPr id="6147" name="Rectangle 3"/>
          <p:cNvSpPr>
            <a:spLocks noGrp="1" noChangeArrowheads="1"/>
          </p:cNvSpPr>
          <p:nvPr>
            <p:ph type="subTitle" idx="1"/>
          </p:nvPr>
        </p:nvSpPr>
        <p:spPr/>
        <p:txBody>
          <a:bodyPr/>
          <a:lstStyle/>
          <a:p>
            <a:pPr eaLnBrk="1" hangingPunct="1"/>
            <a:r>
              <a:rPr lang="sk-SK" dirty="0" smtClean="0"/>
              <a:t>Peter Mindek</a:t>
            </a:r>
            <a:endParaRPr lang="en-US" dirty="0" smtClean="0"/>
          </a:p>
        </p:txBody>
      </p:sp>
      <p:sp>
        <p:nvSpPr>
          <p:cNvPr id="6148" name="Text Box 4"/>
          <p:cNvSpPr txBox="1">
            <a:spLocks noChangeArrowheads="1"/>
          </p:cNvSpPr>
          <p:nvPr/>
        </p:nvSpPr>
        <p:spPr bwMode="auto">
          <a:xfrm>
            <a:off x="179388" y="4652963"/>
            <a:ext cx="8424862"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a:solidFill>
                  <a:schemeClr val="bg1">
                    <a:lumMod val="65000"/>
                  </a:schemeClr>
                </a:solidFill>
              </a:rPr>
              <a:t>Institute of </a:t>
            </a:r>
            <a:r>
              <a:rPr lang="en-US" sz="2800" dirty="0" smtClean="0">
                <a:solidFill>
                  <a:schemeClr val="bg1">
                    <a:lumMod val="65000"/>
                  </a:schemeClr>
                </a:solidFill>
              </a:rPr>
              <a:t>Computer</a:t>
            </a:r>
            <a:r>
              <a:rPr lang="sk-SK" sz="2800" dirty="0" smtClean="0">
                <a:solidFill>
                  <a:schemeClr val="bg1">
                    <a:lumMod val="65000"/>
                  </a:schemeClr>
                </a:solidFill>
              </a:rPr>
              <a:t> </a:t>
            </a:r>
            <a:r>
              <a:rPr lang="en-US" sz="2800" dirty="0" smtClean="0">
                <a:solidFill>
                  <a:schemeClr val="bg1">
                    <a:lumMod val="65000"/>
                  </a:schemeClr>
                </a:solidFill>
              </a:rPr>
              <a:t>Graphics </a:t>
            </a:r>
            <a:r>
              <a:rPr lang="en-US" sz="2800" dirty="0">
                <a:solidFill>
                  <a:schemeClr val="bg1">
                    <a:lumMod val="65000"/>
                  </a:schemeClr>
                </a:solidFill>
              </a:rPr>
              <a:t>and Algorithms</a:t>
            </a:r>
          </a:p>
          <a:p>
            <a:pPr algn="ctr" eaLnBrk="1" hangingPunct="1">
              <a:spcBef>
                <a:spcPct val="50000"/>
              </a:spcBef>
            </a:pPr>
            <a:r>
              <a:rPr lang="en-US" sz="2800" b="1" dirty="0">
                <a:solidFill>
                  <a:schemeClr val="bg1">
                    <a:lumMod val="65000"/>
                  </a:schemeClr>
                </a:solidFill>
              </a:rPr>
              <a:t>Vienna University of Technology</a:t>
            </a:r>
          </a:p>
        </p:txBody>
      </p:sp>
    </p:spTree>
    <p:extLst>
      <p:ext uri="{BB962C8B-B14F-4D97-AF65-F5344CB8AC3E}">
        <p14:creationId xmlns:p14="http://schemas.microsoft.com/office/powerpoint/2010/main" xmlns="" val="3670007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a:t>
            </a:fld>
            <a:endParaRPr lang="de-AT" dirty="0"/>
          </a:p>
        </p:txBody>
      </p:sp>
      <p:pic>
        <p:nvPicPr>
          <p:cNvPr id="7" name="Picture 6" descr="converge.gif"/>
          <p:cNvPicPr>
            <a:picLocks noChangeAspect="1"/>
          </p:cNvPicPr>
          <p:nvPr/>
        </p:nvPicPr>
        <p:blipFill>
          <a:blip r:embed="rId2"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a:t>
            </a:fld>
            <a:endParaRPr lang="de-AT" dirty="0"/>
          </a:p>
        </p:txBody>
      </p:sp>
      <p:pic>
        <p:nvPicPr>
          <p:cNvPr id="7" name="Picture 6" descr="converge.gif"/>
          <p:cNvPicPr>
            <a:picLocks noChangeAspect="1"/>
          </p:cNvPicPr>
          <p:nvPr/>
        </p:nvPicPr>
        <p:blipFill>
          <a:blip r:embed="rId2"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12</a:t>
            </a:fld>
            <a:endParaRPr lang="de-AT" dirty="0"/>
          </a:p>
        </p:txBody>
      </p:sp>
      <p:pic>
        <p:nvPicPr>
          <p:cNvPr id="3074" name="Picture 2"/>
          <p:cNvPicPr>
            <a:picLocks noChangeAspect="1" noChangeArrowheads="1"/>
          </p:cNvPicPr>
          <p:nvPr/>
        </p:nvPicPr>
        <p:blipFill>
          <a:blip r:embed="rId2" cstate="print"/>
          <a:srcRect/>
          <a:stretch>
            <a:fillRect/>
          </a:stretch>
        </p:blipFill>
        <p:spPr bwMode="auto">
          <a:xfrm>
            <a:off x="673200" y="835200"/>
            <a:ext cx="7800001" cy="5616000"/>
          </a:xfrm>
          <a:prstGeom prst="rect">
            <a:avLst/>
          </a:prstGeom>
          <a:noFill/>
          <a:ln w="9525">
            <a:noFill/>
            <a:miter lim="800000"/>
            <a:headEnd/>
            <a:tailEnd/>
          </a:ln>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7" name="BlokTextu 6"/>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13</a:t>
            </a:fld>
            <a:endParaRPr lang="de-AT" dirty="0"/>
          </a:p>
        </p:txBody>
      </p:sp>
      <p:pic>
        <p:nvPicPr>
          <p:cNvPr id="3074" name="Picture 2"/>
          <p:cNvPicPr>
            <a:picLocks noChangeAspect="1" noChangeArrowheads="1"/>
          </p:cNvPicPr>
          <p:nvPr/>
        </p:nvPicPr>
        <p:blipFill>
          <a:blip r:embed="rId2" cstate="print"/>
          <a:stretch>
            <a:fillRect/>
          </a:stretch>
        </p:blipFill>
        <p:spPr bwMode="auto">
          <a:xfrm>
            <a:off x="673201" y="835200"/>
            <a:ext cx="7799999" cy="5616000"/>
          </a:xfrm>
          <a:prstGeom prst="rect">
            <a:avLst/>
          </a:prstGeom>
          <a:noFill/>
          <a:ln w="9525">
            <a:noFill/>
            <a:miter lim="800000"/>
            <a:headEnd/>
            <a:tailEnd/>
          </a:ln>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7" name="BlokTextu 6"/>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a:t>
            </a:fld>
            <a:endParaRPr lang="de-AT" dirty="0"/>
          </a:p>
        </p:txBody>
      </p:sp>
      <p:pic>
        <p:nvPicPr>
          <p:cNvPr id="7" name="Picture 6" descr="converge.gif"/>
          <p:cNvPicPr>
            <a:picLocks noChangeAspect="1"/>
          </p:cNvPicPr>
          <p:nvPr/>
        </p:nvPicPr>
        <p:blipFill>
          <a:blip r:embed="rId3"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a:t>
            </a:fld>
            <a:endParaRPr lang="de-AT" dirty="0"/>
          </a:p>
        </p:txBody>
      </p:sp>
      <p:pic>
        <p:nvPicPr>
          <p:cNvPr id="3074" name="Picture 2"/>
          <p:cNvPicPr>
            <a:picLocks noChangeAspect="1" noChangeArrowheads="1"/>
          </p:cNvPicPr>
          <p:nvPr/>
        </p:nvPicPr>
        <p:blipFill>
          <a:blip r:embed="rId2" cstate="print"/>
          <a:srcRect/>
          <a:stretch>
            <a:fillRect/>
          </a:stretch>
        </p:blipFill>
        <p:spPr bwMode="auto">
          <a:xfrm>
            <a:off x="673200" y="835200"/>
            <a:ext cx="7800001" cy="5616000"/>
          </a:xfrm>
          <a:prstGeom prst="rect">
            <a:avLst/>
          </a:prstGeom>
          <a:noFill/>
          <a:ln w="9525">
            <a:noFill/>
            <a:miter lim="800000"/>
            <a:headEnd/>
            <a:tailEnd/>
          </a:ln>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7" name="BlokTextu 6"/>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a:t>
            </a:fld>
            <a:endParaRPr lang="de-AT" dirty="0"/>
          </a:p>
        </p:txBody>
      </p:sp>
      <p:pic>
        <p:nvPicPr>
          <p:cNvPr id="3074" name="Picture 2"/>
          <p:cNvPicPr>
            <a:picLocks noChangeAspect="1" noChangeArrowheads="1"/>
          </p:cNvPicPr>
          <p:nvPr/>
        </p:nvPicPr>
        <p:blipFill>
          <a:blip r:embed="rId2" cstate="print"/>
          <a:stretch>
            <a:fillRect/>
          </a:stretch>
        </p:blipFill>
        <p:spPr bwMode="auto">
          <a:xfrm>
            <a:off x="673201" y="835200"/>
            <a:ext cx="7799999" cy="5616000"/>
          </a:xfrm>
          <a:prstGeom prst="rect">
            <a:avLst/>
          </a:prstGeom>
          <a:noFill/>
          <a:ln w="9525">
            <a:noFill/>
            <a:miter lim="800000"/>
            <a:headEnd/>
            <a:tailEnd/>
          </a:ln>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7" name="BlokTextu 6"/>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17</a:t>
            </a:fld>
            <a:endParaRPr lang="de-AT" dirty="0"/>
          </a:p>
        </p:txBody>
      </p:sp>
      <p:pic>
        <p:nvPicPr>
          <p:cNvPr id="8" name="Picture 7" descr="converge.gif"/>
          <p:cNvPicPr>
            <a:picLocks noChangeAspect="1"/>
          </p:cNvPicPr>
          <p:nvPr/>
        </p:nvPicPr>
        <p:blipFill>
          <a:blip r:embed="rId2" cstate="print"/>
          <a:stretch>
            <a:fillRect/>
          </a:stretch>
        </p:blipFill>
        <p:spPr>
          <a:xfrm>
            <a:off x="1764000" y="835200"/>
            <a:ext cx="5616624" cy="5616624"/>
          </a:xfrm>
          <a:prstGeom prst="rect">
            <a:avLst/>
          </a:prstGeom>
        </p:spPr>
      </p:pic>
      <p:sp>
        <p:nvSpPr>
          <p:cNvPr id="9" name="BlokTextu 8"/>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10" name="BlokTextu 9"/>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Parameter Spaces</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18</a:t>
            </a:fld>
            <a:endParaRPr lang="de-AT" dirty="0"/>
          </a:p>
        </p:txBody>
      </p:sp>
      <p:pic>
        <p:nvPicPr>
          <p:cNvPr id="7" name="Picture 6" descr="converge.gif"/>
          <p:cNvPicPr>
            <a:picLocks noChangeAspect="1"/>
          </p:cNvPicPr>
          <p:nvPr/>
        </p:nvPicPr>
        <p:blipFill>
          <a:blip r:embed="rId2" cstate="print"/>
          <a:stretch>
            <a:fillRect/>
          </a:stretch>
        </p:blipFill>
        <p:spPr>
          <a:xfrm>
            <a:off x="1763688" y="836712"/>
            <a:ext cx="5616624" cy="5616624"/>
          </a:xfrm>
          <a:prstGeom prst="rect">
            <a:avLst/>
          </a:prstGeom>
        </p:spPr>
      </p:pic>
      <p:pic>
        <p:nvPicPr>
          <p:cNvPr id="6" name="Picture 5" descr="converge.gif"/>
          <p:cNvPicPr>
            <a:picLocks noChangeAspect="1"/>
          </p:cNvPicPr>
          <p:nvPr/>
        </p:nvPicPr>
        <p:blipFill>
          <a:blip r:embed="rId3" cstate="print"/>
          <a:stretch>
            <a:fillRect/>
          </a:stretch>
        </p:blipFill>
        <p:spPr>
          <a:xfrm>
            <a:off x="1763688" y="836712"/>
            <a:ext cx="5616624" cy="5616624"/>
          </a:xfrm>
          <a:prstGeom prst="rect">
            <a:avLst/>
          </a:prstGeom>
        </p:spPr>
      </p:pic>
      <p:pic>
        <p:nvPicPr>
          <p:cNvPr id="8" name="Picture 7" descr="converge.gif"/>
          <p:cNvPicPr>
            <a:picLocks noChangeAspect="1"/>
          </p:cNvPicPr>
          <p:nvPr/>
        </p:nvPicPr>
        <p:blipFill>
          <a:blip r:embed="rId4" cstate="print"/>
          <a:stretch>
            <a:fillRect/>
          </a:stretch>
        </p:blipFill>
        <p:spPr>
          <a:xfrm>
            <a:off x="1763688" y="836712"/>
            <a:ext cx="5616624" cy="5616624"/>
          </a:xfrm>
          <a:prstGeom prst="rect">
            <a:avLst/>
          </a:prstGeom>
        </p:spPr>
      </p:pic>
      <p:pic>
        <p:nvPicPr>
          <p:cNvPr id="9" name="Picture 8" descr="converge.gif"/>
          <p:cNvPicPr>
            <a:picLocks noChangeAspect="1"/>
          </p:cNvPicPr>
          <p:nvPr/>
        </p:nvPicPr>
        <p:blipFill>
          <a:blip r:embed="rId5" cstate="print"/>
          <a:stretch>
            <a:fillRect/>
          </a:stretch>
        </p:blipFill>
        <p:spPr>
          <a:xfrm>
            <a:off x="1763688" y="836712"/>
            <a:ext cx="5616624" cy="5616624"/>
          </a:xfrm>
          <a:prstGeom prst="rect">
            <a:avLst/>
          </a:prstGeom>
        </p:spPr>
      </p:pic>
      <p:pic>
        <p:nvPicPr>
          <p:cNvPr id="10" name="Picture 9" descr="converge.gif"/>
          <p:cNvPicPr>
            <a:picLocks noChangeAspect="1"/>
          </p:cNvPicPr>
          <p:nvPr/>
        </p:nvPicPr>
        <p:blipFill>
          <a:blip r:embed="rId6" cstate="print"/>
          <a:stretch>
            <a:fillRect/>
          </a:stretch>
        </p:blipFill>
        <p:spPr>
          <a:xfrm>
            <a:off x="1763688" y="836712"/>
            <a:ext cx="5616624" cy="5616624"/>
          </a:xfrm>
          <a:prstGeom prst="rect">
            <a:avLst/>
          </a:prstGeom>
        </p:spPr>
      </p:pic>
      <p:pic>
        <p:nvPicPr>
          <p:cNvPr id="11" name="Picture 10" descr="converge.gif"/>
          <p:cNvPicPr>
            <a:picLocks noChangeAspect="1"/>
          </p:cNvPicPr>
          <p:nvPr/>
        </p:nvPicPr>
        <p:blipFill>
          <a:blip r:embed="rId7" cstate="print"/>
          <a:stretch>
            <a:fillRect/>
          </a:stretch>
        </p:blipFill>
        <p:spPr>
          <a:xfrm>
            <a:off x="1763688" y="836712"/>
            <a:ext cx="5616624" cy="5616624"/>
          </a:xfrm>
          <a:prstGeom prst="rect">
            <a:avLst/>
          </a:prstGeom>
        </p:spPr>
      </p:pic>
      <p:pic>
        <p:nvPicPr>
          <p:cNvPr id="12" name="Picture 11" descr="converge.gif"/>
          <p:cNvPicPr>
            <a:picLocks noChangeAspect="1"/>
          </p:cNvPicPr>
          <p:nvPr/>
        </p:nvPicPr>
        <p:blipFill>
          <a:blip r:embed="rId8" cstate="print"/>
          <a:stretch>
            <a:fillRect/>
          </a:stretch>
        </p:blipFill>
        <p:spPr>
          <a:xfrm>
            <a:off x="1763688" y="836712"/>
            <a:ext cx="5616624" cy="5616624"/>
          </a:xfrm>
          <a:prstGeom prst="rect">
            <a:avLst/>
          </a:prstGeom>
        </p:spPr>
      </p:pic>
      <p:pic>
        <p:nvPicPr>
          <p:cNvPr id="13" name="Picture 12" descr="converge.gif"/>
          <p:cNvPicPr>
            <a:picLocks noChangeAspect="1"/>
          </p:cNvPicPr>
          <p:nvPr/>
        </p:nvPicPr>
        <p:blipFill>
          <a:blip r:embed="rId9" cstate="print"/>
          <a:stretch>
            <a:fillRect/>
          </a:stretch>
        </p:blipFill>
        <p:spPr>
          <a:xfrm>
            <a:off x="1763688" y="836712"/>
            <a:ext cx="5616624" cy="5616624"/>
          </a:xfrm>
          <a:prstGeom prst="rect">
            <a:avLst/>
          </a:prstGeom>
        </p:spPr>
      </p:pic>
      <p:pic>
        <p:nvPicPr>
          <p:cNvPr id="14" name="Picture 13" descr="converge.gif"/>
          <p:cNvPicPr>
            <a:picLocks noChangeAspect="1"/>
          </p:cNvPicPr>
          <p:nvPr/>
        </p:nvPicPr>
        <p:blipFill>
          <a:blip r:embed="rId10" cstate="print"/>
          <a:stretch>
            <a:fillRect/>
          </a:stretch>
        </p:blipFill>
        <p:spPr>
          <a:xfrm>
            <a:off x="1763688" y="836712"/>
            <a:ext cx="5616624" cy="5616624"/>
          </a:xfrm>
          <a:prstGeom prst="rect">
            <a:avLst/>
          </a:prstGeom>
        </p:spPr>
      </p:pic>
      <p:sp>
        <p:nvSpPr>
          <p:cNvPr id="15" name="BlokTextu 14"/>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16" name="BlokTextu 15"/>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000"/>
                            </p:stCondLst>
                            <p:childTnLst>
                              <p:par>
                                <p:cTn id="14" presetID="10" presetClass="entr" presetSubtype="0" fill="hold" nodeType="after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par>
                          <p:cTn id="22" fill="hold">
                            <p:stCondLst>
                              <p:cond delay="1000"/>
                            </p:stCondLst>
                            <p:childTnLst>
                              <p:par>
                                <p:cTn id="23" presetID="10"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par>
                          <p:cTn id="26" fill="hold">
                            <p:stCondLst>
                              <p:cond delay="2500"/>
                            </p:stCondLst>
                            <p:childTnLst>
                              <p:par>
                                <p:cTn id="27" presetID="10" presetClass="entr" presetSubtype="0" fill="hold" nodeType="after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par>
                          <p:cTn id="30" fill="hold">
                            <p:stCondLst>
                              <p:cond delay="4000"/>
                            </p:stCondLst>
                            <p:childTnLst>
                              <p:par>
                                <p:cTn id="31" presetID="10" presetClass="entr" presetSubtype="0" fill="hold" nodeType="afterEffect">
                                  <p:stCondLst>
                                    <p:cond delay="5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par>
                          <p:cTn id="34" fill="hold">
                            <p:stCondLst>
                              <p:cond delay="5500"/>
                            </p:stCondLst>
                            <p:childTnLst>
                              <p:par>
                                <p:cTn id="35" presetID="10" presetClass="entr" presetSubtype="0" fill="hold" nodeType="after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Multi</a:t>
            </a:r>
            <a:r>
              <a:rPr lang="sk-SK" dirty="0" smtClean="0"/>
              <a:t>-</a:t>
            </a:r>
            <a:r>
              <a:rPr lang="en-US" dirty="0" smtClean="0"/>
              <a:t>D</a:t>
            </a:r>
            <a:r>
              <a:rPr lang="sk-SK" dirty="0" err="1" smtClean="0"/>
              <a:t>imensional</a:t>
            </a:r>
            <a:r>
              <a:rPr lang="sk-SK" dirty="0" smtClean="0"/>
              <a:t> Parameter Spaces</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19</a:t>
            </a:fld>
            <a:endParaRPr lang="de-AT" dirty="0"/>
          </a:p>
        </p:txBody>
      </p:sp>
      <p:pic>
        <p:nvPicPr>
          <p:cNvPr id="5122" name="Picture 2"/>
          <p:cNvPicPr>
            <a:picLocks noChangeAspect="1" noChangeArrowheads="1"/>
          </p:cNvPicPr>
          <p:nvPr/>
        </p:nvPicPr>
        <p:blipFill>
          <a:blip r:embed="rId3" cstate="print"/>
          <a:srcRect/>
          <a:stretch>
            <a:fillRect/>
          </a:stretch>
        </p:blipFill>
        <p:spPr bwMode="auto">
          <a:xfrm>
            <a:off x="508066" y="1556792"/>
            <a:ext cx="8196818"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Visualization Pipeline</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2</a:t>
            </a:fld>
            <a:endParaRPr lang="de-AT" dirty="0"/>
          </a:p>
        </p:txBody>
      </p:sp>
      <p:pic>
        <p:nvPicPr>
          <p:cNvPr id="4098" name="Picture 2"/>
          <p:cNvPicPr>
            <a:picLocks noChangeAspect="1" noChangeArrowheads="1"/>
          </p:cNvPicPr>
          <p:nvPr/>
        </p:nvPicPr>
        <p:blipFill>
          <a:blip r:embed="rId2" cstate="print"/>
          <a:srcRect/>
          <a:stretch>
            <a:fillRect/>
          </a:stretch>
        </p:blipFill>
        <p:spPr bwMode="auto">
          <a:xfrm>
            <a:off x="467543" y="2276872"/>
            <a:ext cx="8208914" cy="25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Researched Areas</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20</a:t>
            </a:fld>
            <a:endParaRPr lang="de-AT" dirty="0"/>
          </a:p>
        </p:txBody>
      </p:sp>
      <p:pic>
        <p:nvPicPr>
          <p:cNvPr id="6" name="Picture 3"/>
          <p:cNvPicPr>
            <a:picLocks noChangeAspect="1" noChangeArrowheads="1"/>
          </p:cNvPicPr>
          <p:nvPr/>
        </p:nvPicPr>
        <p:blipFill>
          <a:blip r:embed="rId2" cstate="print"/>
          <a:srcRect/>
          <a:stretch>
            <a:fillRect/>
          </a:stretch>
        </p:blipFill>
        <p:spPr bwMode="auto">
          <a:xfrm>
            <a:off x="467544" y="1124744"/>
            <a:ext cx="3555358" cy="165618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5364088" y="836712"/>
            <a:ext cx="3040797" cy="216024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467544" y="3789040"/>
            <a:ext cx="3853968" cy="2592288"/>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a:stretch>
            <a:fillRect/>
          </a:stretch>
        </p:blipFill>
        <p:spPr bwMode="auto">
          <a:xfrm>
            <a:off x="5148064" y="4293096"/>
            <a:ext cx="3217639" cy="1872208"/>
          </a:xfrm>
          <a:prstGeom prst="rect">
            <a:avLst/>
          </a:prstGeom>
          <a:noFill/>
          <a:ln w="9525">
            <a:noFill/>
            <a:miter lim="800000"/>
            <a:headEnd/>
            <a:tailEnd/>
          </a:ln>
        </p:spPr>
      </p:pic>
      <p:sp>
        <p:nvSpPr>
          <p:cNvPr id="10" name="BlokTextu 9"/>
          <p:cNvSpPr txBox="1"/>
          <p:nvPr/>
        </p:nvSpPr>
        <p:spPr>
          <a:xfrm>
            <a:off x="395536" y="2996952"/>
            <a:ext cx="3672408" cy="461665"/>
          </a:xfrm>
          <a:prstGeom prst="rect">
            <a:avLst/>
          </a:prstGeom>
          <a:noFill/>
        </p:spPr>
        <p:txBody>
          <a:bodyPr wrap="square" rtlCol="0">
            <a:spAutoFit/>
          </a:bodyPr>
          <a:lstStyle/>
          <a:p>
            <a:pPr algn="ctr"/>
            <a:r>
              <a:rPr lang="en-US" sz="2400" dirty="0" smtClean="0">
                <a:solidFill>
                  <a:srgbClr val="2AA3D8"/>
                </a:solidFill>
                <a:latin typeface="Calibri" pitchFamily="34" charset="0"/>
              </a:rPr>
              <a:t>Single Visualization</a:t>
            </a:r>
            <a:endParaRPr lang="en-US" sz="2400" dirty="0">
              <a:solidFill>
                <a:srgbClr val="2AA3D8"/>
              </a:solidFill>
              <a:latin typeface="Calibri" pitchFamily="34" charset="0"/>
            </a:endParaRPr>
          </a:p>
        </p:txBody>
      </p:sp>
      <p:sp>
        <p:nvSpPr>
          <p:cNvPr id="11" name="BlokTextu 10"/>
          <p:cNvSpPr txBox="1"/>
          <p:nvPr/>
        </p:nvSpPr>
        <p:spPr>
          <a:xfrm>
            <a:off x="5004048" y="2996952"/>
            <a:ext cx="3672408" cy="461665"/>
          </a:xfrm>
          <a:prstGeom prst="rect">
            <a:avLst/>
          </a:prstGeom>
          <a:noFill/>
        </p:spPr>
        <p:txBody>
          <a:bodyPr wrap="square" rtlCol="0">
            <a:spAutoFit/>
          </a:bodyPr>
          <a:lstStyle/>
          <a:p>
            <a:pPr algn="ctr"/>
            <a:r>
              <a:rPr lang="en-US" sz="2400" dirty="0" smtClean="0">
                <a:solidFill>
                  <a:srgbClr val="2AA3D8"/>
                </a:solidFill>
                <a:latin typeface="Calibri" pitchFamily="34" charset="0"/>
              </a:rPr>
              <a:t>Multiple Parameter Settings</a:t>
            </a:r>
            <a:endParaRPr lang="en-US" sz="2400" dirty="0">
              <a:solidFill>
                <a:srgbClr val="2AA3D8"/>
              </a:solidFill>
              <a:latin typeface="Calibri" pitchFamily="34" charset="0"/>
            </a:endParaRPr>
          </a:p>
        </p:txBody>
      </p:sp>
      <p:sp>
        <p:nvSpPr>
          <p:cNvPr id="12" name="BlokTextu 11"/>
          <p:cNvSpPr txBox="1"/>
          <p:nvPr/>
        </p:nvSpPr>
        <p:spPr>
          <a:xfrm>
            <a:off x="395536" y="6093296"/>
            <a:ext cx="3672408" cy="461665"/>
          </a:xfrm>
          <a:prstGeom prst="rect">
            <a:avLst/>
          </a:prstGeom>
          <a:noFill/>
        </p:spPr>
        <p:txBody>
          <a:bodyPr wrap="square" rtlCol="0">
            <a:spAutoFit/>
          </a:bodyPr>
          <a:lstStyle/>
          <a:p>
            <a:pPr algn="ctr"/>
            <a:r>
              <a:rPr lang="en-US" sz="2400" dirty="0" smtClean="0">
                <a:solidFill>
                  <a:srgbClr val="2AA3D8"/>
                </a:solidFill>
                <a:latin typeface="Calibri" pitchFamily="34" charset="0"/>
              </a:rPr>
              <a:t>Multiple Users</a:t>
            </a:r>
            <a:endParaRPr lang="en-US" sz="2400" dirty="0">
              <a:solidFill>
                <a:srgbClr val="2AA3D8"/>
              </a:solidFill>
              <a:latin typeface="Calibri" pitchFamily="34" charset="0"/>
            </a:endParaRPr>
          </a:p>
        </p:txBody>
      </p:sp>
      <p:sp>
        <p:nvSpPr>
          <p:cNvPr id="13" name="BlokTextu 12"/>
          <p:cNvSpPr txBox="1"/>
          <p:nvPr/>
        </p:nvSpPr>
        <p:spPr>
          <a:xfrm>
            <a:off x="5004048" y="6093296"/>
            <a:ext cx="3672408" cy="461665"/>
          </a:xfrm>
          <a:prstGeom prst="rect">
            <a:avLst/>
          </a:prstGeom>
          <a:noFill/>
        </p:spPr>
        <p:txBody>
          <a:bodyPr wrap="square" rtlCol="0">
            <a:spAutoFit/>
          </a:bodyPr>
          <a:lstStyle/>
          <a:p>
            <a:pPr algn="ctr"/>
            <a:r>
              <a:rPr lang="en-US" sz="2400" dirty="0" smtClean="0">
                <a:solidFill>
                  <a:srgbClr val="2AA3D8"/>
                </a:solidFill>
                <a:latin typeface="Calibri" pitchFamily="34" charset="0"/>
              </a:rPr>
              <a:t>Interaction</a:t>
            </a:r>
            <a:endParaRPr lang="en-US" sz="2400" dirty="0">
              <a:solidFill>
                <a:srgbClr val="2AA3D8"/>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Publications</a:t>
            </a:r>
            <a:endParaRPr lang="sk-SK" dirty="0"/>
          </a:p>
        </p:txBody>
      </p:sp>
      <p:sp>
        <p:nvSpPr>
          <p:cNvPr id="3" name="Zástupný symbol obsahu 2"/>
          <p:cNvSpPr>
            <a:spLocks noGrp="1"/>
          </p:cNvSpPr>
          <p:nvPr>
            <p:ph idx="1"/>
          </p:nvPr>
        </p:nvSpPr>
        <p:spPr/>
        <p:txBody>
          <a:bodyPr/>
          <a:lstStyle/>
          <a:p>
            <a:pPr marL="0">
              <a:spcBef>
                <a:spcPts val="0"/>
              </a:spcBef>
              <a:spcAft>
                <a:spcPts val="1200"/>
              </a:spcAft>
              <a:buNone/>
            </a:pPr>
            <a:r>
              <a:rPr lang="sk-SK" sz="1900" dirty="0" smtClean="0"/>
              <a:t>P. </a:t>
            </a:r>
            <a:r>
              <a:rPr lang="sk-SK" sz="1900" dirty="0" err="1" smtClean="0"/>
              <a:t>Mindek</a:t>
            </a:r>
            <a:r>
              <a:rPr lang="sk-SK" sz="1900" dirty="0" smtClean="0"/>
              <a:t>, S. </a:t>
            </a:r>
            <a:r>
              <a:rPr lang="sk-SK" sz="1900" dirty="0" err="1" smtClean="0"/>
              <a:t>Bruckner</a:t>
            </a:r>
            <a:r>
              <a:rPr lang="sk-SK" sz="1900" dirty="0" smtClean="0"/>
              <a:t>, P. </a:t>
            </a:r>
            <a:r>
              <a:rPr lang="sk-SK" sz="1900" dirty="0" err="1" smtClean="0"/>
              <a:t>Rautek</a:t>
            </a:r>
            <a:r>
              <a:rPr lang="sk-SK" sz="1900" dirty="0" smtClean="0"/>
              <a:t>, M. E. </a:t>
            </a:r>
            <a:r>
              <a:rPr lang="sk-SK" sz="1900" dirty="0" err="1" smtClean="0"/>
              <a:t>Gröller</a:t>
            </a:r>
            <a:r>
              <a:rPr lang="sk-SK" sz="1900" dirty="0" smtClean="0"/>
              <a:t>. </a:t>
            </a:r>
            <a:r>
              <a:rPr lang="sk-SK" sz="1900" dirty="0" err="1" smtClean="0"/>
              <a:t>Visual</a:t>
            </a:r>
            <a:r>
              <a:rPr lang="sk-SK" sz="1900" dirty="0" smtClean="0"/>
              <a:t> Parameter </a:t>
            </a:r>
            <a:r>
              <a:rPr lang="sk-SK" sz="1900" dirty="0" err="1" smtClean="0"/>
              <a:t>Exploration</a:t>
            </a:r>
            <a:r>
              <a:rPr lang="sk-SK" sz="1900" dirty="0" smtClean="0"/>
              <a:t> in GPU </a:t>
            </a:r>
            <a:r>
              <a:rPr lang="sk-SK" sz="1900" dirty="0" err="1" smtClean="0"/>
              <a:t>Shader</a:t>
            </a:r>
            <a:r>
              <a:rPr lang="en-US" sz="1900" dirty="0" smtClean="0"/>
              <a:t> Space. Journal of WSCG 21, 3 (2013), pp. 225—234. ISSN 1213-6972.</a:t>
            </a:r>
          </a:p>
          <a:p>
            <a:pPr marL="0">
              <a:spcAft>
                <a:spcPts val="1200"/>
              </a:spcAft>
              <a:buNone/>
            </a:pPr>
            <a:r>
              <a:rPr lang="en-US" sz="1900" dirty="0" smtClean="0"/>
              <a:t>P. </a:t>
            </a:r>
            <a:r>
              <a:rPr lang="en-US" sz="1900" dirty="0" err="1" smtClean="0"/>
              <a:t>Mindek</a:t>
            </a:r>
            <a:r>
              <a:rPr lang="en-US" sz="1900" dirty="0" smtClean="0"/>
              <a:t>, M. E. </a:t>
            </a:r>
            <a:r>
              <a:rPr lang="en-US" sz="1900" dirty="0" err="1" smtClean="0"/>
              <a:t>Gröller</a:t>
            </a:r>
            <a:r>
              <a:rPr lang="en-US" sz="1900" dirty="0" smtClean="0"/>
              <a:t>, and S. Bruckner. Managing Spatial Selections with Contextual </a:t>
            </a:r>
            <a:r>
              <a:rPr lang="sk-SK" sz="1900" dirty="0" err="1" smtClean="0"/>
              <a:t>Snapshots</a:t>
            </a:r>
            <a:r>
              <a:rPr lang="sk-SK" sz="1900" dirty="0" smtClean="0"/>
              <a:t>. </a:t>
            </a:r>
            <a:r>
              <a:rPr lang="sk-SK" sz="1900" dirty="0" err="1" smtClean="0"/>
              <a:t>Computer</a:t>
            </a:r>
            <a:r>
              <a:rPr lang="sk-SK" sz="1900" dirty="0" smtClean="0"/>
              <a:t> </a:t>
            </a:r>
            <a:r>
              <a:rPr lang="sk-SK" sz="1900" dirty="0" err="1" smtClean="0"/>
              <a:t>Graphics</a:t>
            </a:r>
            <a:r>
              <a:rPr lang="sk-SK" sz="1900" dirty="0" smtClean="0"/>
              <a:t> </a:t>
            </a:r>
            <a:r>
              <a:rPr lang="sk-SK" sz="1900" dirty="0" err="1" smtClean="0"/>
              <a:t>Forum</a:t>
            </a:r>
            <a:r>
              <a:rPr lang="sk-SK" sz="1900" dirty="0" smtClean="0"/>
              <a:t> 33, 8 (2014), </a:t>
            </a:r>
            <a:r>
              <a:rPr lang="sk-SK" sz="1900" dirty="0" err="1" smtClean="0"/>
              <a:t>pp</a:t>
            </a:r>
            <a:r>
              <a:rPr lang="sk-SK" sz="1900" dirty="0" smtClean="0"/>
              <a:t>. 132—144. DOI: 10.1111/cgf.12406.</a:t>
            </a:r>
          </a:p>
          <a:p>
            <a:pPr marL="0">
              <a:spcAft>
                <a:spcPts val="1200"/>
              </a:spcAft>
              <a:buNone/>
            </a:pPr>
            <a:r>
              <a:rPr lang="sk-SK" sz="1900" dirty="0" smtClean="0"/>
              <a:t>P. </a:t>
            </a:r>
            <a:r>
              <a:rPr lang="sk-SK" sz="1900" dirty="0" err="1" smtClean="0"/>
              <a:t>Mindek</a:t>
            </a:r>
            <a:r>
              <a:rPr lang="sk-SK" sz="1900" dirty="0" smtClean="0"/>
              <a:t>, S. </a:t>
            </a:r>
            <a:r>
              <a:rPr lang="sk-SK" sz="1900" dirty="0" err="1" smtClean="0"/>
              <a:t>Bruckner</a:t>
            </a:r>
            <a:r>
              <a:rPr lang="sk-SK" sz="1900" dirty="0" smtClean="0"/>
              <a:t>, M. E. </a:t>
            </a:r>
            <a:r>
              <a:rPr lang="sk-SK" sz="1900" dirty="0" err="1" smtClean="0"/>
              <a:t>Gröller</a:t>
            </a:r>
            <a:r>
              <a:rPr lang="sk-SK" sz="1900" dirty="0" smtClean="0"/>
              <a:t>. </a:t>
            </a:r>
            <a:r>
              <a:rPr lang="sk-SK" sz="1900" dirty="0" err="1" smtClean="0"/>
              <a:t>Contextual</a:t>
            </a:r>
            <a:r>
              <a:rPr lang="sk-SK" sz="1900" dirty="0" smtClean="0"/>
              <a:t> </a:t>
            </a:r>
            <a:r>
              <a:rPr lang="sk-SK" sz="1900" dirty="0" err="1" smtClean="0"/>
              <a:t>Snapshots</a:t>
            </a:r>
            <a:r>
              <a:rPr lang="sk-SK" sz="1900" dirty="0" smtClean="0"/>
              <a:t>: </a:t>
            </a:r>
            <a:r>
              <a:rPr lang="sk-SK" sz="1900" dirty="0" err="1" smtClean="0"/>
              <a:t>Enriched</a:t>
            </a:r>
            <a:r>
              <a:rPr lang="sk-SK" sz="1900" dirty="0" smtClean="0"/>
              <a:t> </a:t>
            </a:r>
            <a:r>
              <a:rPr lang="sk-SK" sz="1900" dirty="0" err="1" smtClean="0"/>
              <a:t>Visualization</a:t>
            </a:r>
            <a:r>
              <a:rPr lang="sk-SK" sz="1900" dirty="0" smtClean="0"/>
              <a:t> </a:t>
            </a:r>
            <a:r>
              <a:rPr lang="sk-SK" sz="1900" dirty="0" err="1" smtClean="0"/>
              <a:t>with</a:t>
            </a:r>
            <a:r>
              <a:rPr lang="en-US" sz="1900" dirty="0" smtClean="0"/>
              <a:t> Interactive Spatial Annotations. In Spring Conference on Computer Graphics, SCCG’13, pp. 49—56, New York, NY, USA, 2013. ACM. </a:t>
            </a:r>
            <a:r>
              <a:rPr lang="sk-SK" sz="1900" b="1" dirty="0" err="1" smtClean="0"/>
              <a:t>The</a:t>
            </a:r>
            <a:r>
              <a:rPr lang="sk-SK" sz="1900" b="1" dirty="0" smtClean="0"/>
              <a:t> </a:t>
            </a:r>
            <a:r>
              <a:rPr lang="en-US" sz="1900" b="1" dirty="0" smtClean="0"/>
              <a:t>Best Paper Award.</a:t>
            </a:r>
          </a:p>
          <a:p>
            <a:pPr marL="0">
              <a:spcAft>
                <a:spcPts val="1200"/>
              </a:spcAft>
              <a:buNone/>
            </a:pPr>
            <a:r>
              <a:rPr lang="sk-SK" sz="1900" dirty="0" smtClean="0"/>
              <a:t>P. </a:t>
            </a:r>
            <a:r>
              <a:rPr lang="sk-SK" sz="1900" dirty="0" err="1" smtClean="0"/>
              <a:t>Mindek</a:t>
            </a:r>
            <a:r>
              <a:rPr lang="sk-SK" sz="1900" dirty="0" smtClean="0"/>
              <a:t>, L. </a:t>
            </a:r>
            <a:r>
              <a:rPr lang="sk-SK" sz="1900" dirty="0" err="1" smtClean="0"/>
              <a:t>Čmolík</a:t>
            </a:r>
            <a:r>
              <a:rPr lang="sk-SK" sz="1900" dirty="0" smtClean="0"/>
              <a:t>, I. Viola, M. E. </a:t>
            </a:r>
            <a:r>
              <a:rPr lang="sk-SK" sz="1900" dirty="0" err="1" smtClean="0"/>
              <a:t>Gröller</a:t>
            </a:r>
            <a:r>
              <a:rPr lang="sk-SK" sz="1900" dirty="0" smtClean="0"/>
              <a:t>, S. </a:t>
            </a:r>
            <a:r>
              <a:rPr lang="sk-SK" sz="1900" dirty="0" err="1" smtClean="0"/>
              <a:t>Bruckner</a:t>
            </a:r>
            <a:r>
              <a:rPr lang="sk-SK" sz="1900" dirty="0" smtClean="0"/>
              <a:t>. </a:t>
            </a:r>
            <a:r>
              <a:rPr lang="sk-SK" sz="1900" dirty="0" err="1" smtClean="0"/>
              <a:t>Automatized</a:t>
            </a:r>
            <a:r>
              <a:rPr lang="sk-SK" sz="1900" dirty="0" smtClean="0"/>
              <a:t> </a:t>
            </a:r>
            <a:r>
              <a:rPr lang="sk-SK" sz="1900" dirty="0" err="1" smtClean="0"/>
              <a:t>Summarization</a:t>
            </a:r>
            <a:r>
              <a:rPr lang="sk-SK" sz="1900" dirty="0" smtClean="0"/>
              <a:t> </a:t>
            </a:r>
            <a:r>
              <a:rPr lang="sk-SK" sz="1900" dirty="0" err="1" smtClean="0"/>
              <a:t>of</a:t>
            </a:r>
            <a:r>
              <a:rPr lang="sk-SK" sz="1900" dirty="0" smtClean="0"/>
              <a:t> </a:t>
            </a:r>
            <a:r>
              <a:rPr lang="en-US" sz="1900" dirty="0" smtClean="0"/>
              <a:t>Multiplayer Games. In Spring Conference on Computer Graphics, SCCG’15, pp. </a:t>
            </a:r>
            <a:r>
              <a:rPr lang="sk-SK" sz="1900" dirty="0" smtClean="0"/>
              <a:t>93</a:t>
            </a:r>
            <a:r>
              <a:rPr lang="en-US" sz="1900" dirty="0" smtClean="0"/>
              <a:t>—</a:t>
            </a:r>
            <a:r>
              <a:rPr lang="sk-SK" sz="1900" dirty="0" smtClean="0"/>
              <a:t>100, Bratislava, Slovakia, </a:t>
            </a:r>
            <a:r>
              <a:rPr lang="sk-SK" sz="1900" dirty="0" err="1" smtClean="0"/>
              <a:t>Comenius</a:t>
            </a:r>
            <a:r>
              <a:rPr lang="sk-SK" sz="1900" dirty="0" smtClean="0"/>
              <a:t> </a:t>
            </a:r>
            <a:r>
              <a:rPr lang="sk-SK" sz="1900" dirty="0" err="1" smtClean="0"/>
              <a:t>University</a:t>
            </a:r>
            <a:r>
              <a:rPr lang="sk-SK" sz="1900" dirty="0" smtClean="0"/>
              <a:t> in Bratislava</a:t>
            </a:r>
            <a:r>
              <a:rPr lang="en-US" sz="1900" dirty="0" smtClean="0"/>
              <a:t>.</a:t>
            </a:r>
            <a:r>
              <a:rPr lang="sk-SK" sz="1900" dirty="0" smtClean="0"/>
              <a:t> </a:t>
            </a:r>
            <a:r>
              <a:rPr lang="sk-SK" sz="1900" b="1" dirty="0" err="1" smtClean="0"/>
              <a:t>The</a:t>
            </a:r>
            <a:r>
              <a:rPr lang="sk-SK" sz="1900" b="1" dirty="0" smtClean="0"/>
              <a:t> </a:t>
            </a:r>
            <a:r>
              <a:rPr lang="sk-SK" sz="1900" b="1" dirty="0" err="1" smtClean="0"/>
              <a:t>Best</a:t>
            </a:r>
            <a:r>
              <a:rPr lang="sk-SK" sz="1900" b="1" dirty="0" smtClean="0"/>
              <a:t> </a:t>
            </a:r>
            <a:r>
              <a:rPr lang="sk-SK" sz="1900" b="1" dirty="0" err="1" smtClean="0"/>
              <a:t>Paper</a:t>
            </a:r>
            <a:r>
              <a:rPr lang="sk-SK" sz="1900" b="1" dirty="0" smtClean="0"/>
              <a:t> </a:t>
            </a:r>
            <a:r>
              <a:rPr lang="sk-SK" sz="1900" b="1" dirty="0" err="1" smtClean="0"/>
              <a:t>Award</a:t>
            </a:r>
            <a:r>
              <a:rPr lang="sk-SK" sz="1900" b="1" dirty="0" smtClean="0"/>
              <a:t>.</a:t>
            </a:r>
          </a:p>
          <a:p>
            <a:pPr marL="0">
              <a:spcAft>
                <a:spcPts val="1200"/>
              </a:spcAft>
              <a:buNone/>
            </a:pPr>
            <a:r>
              <a:rPr lang="de-DE" sz="1900" dirty="0" smtClean="0"/>
              <a:t>P. </a:t>
            </a:r>
            <a:r>
              <a:rPr lang="de-DE" sz="1900" dirty="0" err="1" smtClean="0"/>
              <a:t>Mindek</a:t>
            </a:r>
            <a:r>
              <a:rPr lang="de-DE" sz="1900" dirty="0" smtClean="0"/>
              <a:t>, G. Mistelbauer, M. E. </a:t>
            </a:r>
            <a:r>
              <a:rPr lang="de-DE" sz="1900" dirty="0" err="1" smtClean="0"/>
              <a:t>Gröller</a:t>
            </a:r>
            <a:r>
              <a:rPr lang="de-DE" sz="1900" dirty="0" smtClean="0"/>
              <a:t>, </a:t>
            </a:r>
            <a:r>
              <a:rPr lang="de-DE" sz="1900" dirty="0" err="1" smtClean="0"/>
              <a:t>and</a:t>
            </a:r>
            <a:r>
              <a:rPr lang="de-DE" sz="1900" dirty="0" smtClean="0"/>
              <a:t> S. Bruckner. Data-Sensitive Navigation in</a:t>
            </a:r>
            <a:r>
              <a:rPr lang="sk-SK" sz="1900" dirty="0" smtClean="0"/>
              <a:t> </a:t>
            </a:r>
            <a:r>
              <a:rPr lang="en-US" sz="1900" dirty="0" smtClean="0"/>
              <a:t>Scientific Visualization. Technical Report TR-186-2-15-01. Institute of Computer Graphics and</a:t>
            </a:r>
            <a:r>
              <a:rPr lang="sk-SK" sz="1900" dirty="0" smtClean="0"/>
              <a:t> </a:t>
            </a:r>
            <a:r>
              <a:rPr lang="en-US" sz="1900" dirty="0" smtClean="0"/>
              <a:t>Algorithms, Vienna University of Technology. April 2015.</a:t>
            </a:r>
            <a:endParaRPr lang="en-US" sz="1900" b="1" dirty="0" smtClean="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21</a:t>
            </a:fld>
            <a:endParaRPr lang="de-AT"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1. Single Visualization</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22</a:t>
            </a:fld>
            <a:endParaRPr lang="de-AT" dirty="0"/>
          </a:p>
        </p:txBody>
      </p:sp>
      <p:pic>
        <p:nvPicPr>
          <p:cNvPr id="1027" name="Picture 3"/>
          <p:cNvPicPr>
            <a:picLocks noChangeAspect="1" noChangeArrowheads="1"/>
          </p:cNvPicPr>
          <p:nvPr/>
        </p:nvPicPr>
        <p:blipFill>
          <a:blip r:embed="rId3" cstate="print"/>
          <a:srcRect/>
          <a:stretch>
            <a:fillRect/>
          </a:stretch>
        </p:blipFill>
        <p:spPr bwMode="auto">
          <a:xfrm>
            <a:off x="1043608" y="1628800"/>
            <a:ext cx="6624736" cy="3085984"/>
          </a:xfrm>
          <a:prstGeom prst="rect">
            <a:avLst/>
          </a:prstGeom>
          <a:noFill/>
          <a:ln w="9525">
            <a:noFill/>
            <a:miter lim="800000"/>
            <a:headEnd/>
            <a:tailEnd/>
          </a:ln>
        </p:spPr>
      </p:pic>
      <p:sp>
        <p:nvSpPr>
          <p:cNvPr id="7" name="Zástupný symbol obsahu 2"/>
          <p:cNvSpPr>
            <a:spLocks noGrp="1"/>
          </p:cNvSpPr>
          <p:nvPr>
            <p:ph idx="1"/>
          </p:nvPr>
        </p:nvSpPr>
        <p:spPr>
          <a:xfrm>
            <a:off x="179388" y="5589240"/>
            <a:ext cx="8856662" cy="792510"/>
          </a:xfrm>
        </p:spPr>
        <p:txBody>
          <a:bodyPr/>
          <a:lstStyle/>
          <a:p>
            <a:pPr marL="0">
              <a:spcBef>
                <a:spcPts val="0"/>
              </a:spcBef>
              <a:spcAft>
                <a:spcPts val="1200"/>
              </a:spcAft>
              <a:buNone/>
            </a:pPr>
            <a:r>
              <a:rPr lang="sk-SK" sz="1900" dirty="0" smtClean="0"/>
              <a:t>P. </a:t>
            </a:r>
            <a:r>
              <a:rPr lang="sk-SK" sz="1900" dirty="0" err="1" smtClean="0"/>
              <a:t>Mindek</a:t>
            </a:r>
            <a:r>
              <a:rPr lang="sk-SK" sz="1900" dirty="0" smtClean="0"/>
              <a:t>, S. </a:t>
            </a:r>
            <a:r>
              <a:rPr lang="sk-SK" sz="1900" dirty="0" err="1" smtClean="0"/>
              <a:t>Bruckner</a:t>
            </a:r>
            <a:r>
              <a:rPr lang="sk-SK" sz="1900" dirty="0" smtClean="0"/>
              <a:t>, P. </a:t>
            </a:r>
            <a:r>
              <a:rPr lang="sk-SK" sz="1900" dirty="0" err="1" smtClean="0"/>
              <a:t>Rautek</a:t>
            </a:r>
            <a:r>
              <a:rPr lang="sk-SK" sz="1900" dirty="0" smtClean="0"/>
              <a:t>, M. E. </a:t>
            </a:r>
            <a:r>
              <a:rPr lang="sk-SK" sz="1900" dirty="0" err="1" smtClean="0"/>
              <a:t>Gröller</a:t>
            </a:r>
            <a:r>
              <a:rPr lang="sk-SK" sz="1900" dirty="0" smtClean="0"/>
              <a:t>. </a:t>
            </a:r>
            <a:r>
              <a:rPr lang="sk-SK" sz="1900" dirty="0" err="1" smtClean="0"/>
              <a:t>Visual</a:t>
            </a:r>
            <a:r>
              <a:rPr lang="sk-SK" sz="1900" dirty="0" smtClean="0"/>
              <a:t> Parameter </a:t>
            </a:r>
            <a:r>
              <a:rPr lang="sk-SK" sz="1900" dirty="0" err="1" smtClean="0"/>
              <a:t>Exploration</a:t>
            </a:r>
            <a:r>
              <a:rPr lang="sk-SK" sz="1900" dirty="0" smtClean="0"/>
              <a:t> in GPU </a:t>
            </a:r>
            <a:r>
              <a:rPr lang="sk-SK" sz="1900" dirty="0" err="1" smtClean="0"/>
              <a:t>Shader</a:t>
            </a:r>
            <a:r>
              <a:rPr lang="en-US" sz="1900" dirty="0" smtClean="0"/>
              <a:t> Space. Journal of WSCG 21, 3 (2013), pp. 225—234. ISSN 1213-6972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de-AT" dirty="0"/>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23</a:t>
            </a:fld>
            <a:endParaRPr lang="de-AT" dirty="0">
              <a:latin typeface="+mn-lt"/>
            </a:endParaRP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pic>
        <p:nvPicPr>
          <p:cNvPr id="50207" name="Picture 31"/>
          <p:cNvPicPr>
            <a:picLocks noChangeAspect="1" noChangeArrowheads="1"/>
          </p:cNvPicPr>
          <p:nvPr/>
        </p:nvPicPr>
        <p:blipFill>
          <a:blip r:embed="rId2" cstate="print"/>
          <a:stretch>
            <a:fillRect/>
          </a:stretch>
        </p:blipFill>
        <p:spPr bwMode="auto">
          <a:xfrm>
            <a:off x="216000" y="799200"/>
            <a:ext cx="8800583" cy="5543999"/>
          </a:xfrm>
          <a:prstGeom prst="rect">
            <a:avLst/>
          </a:prstGeom>
          <a:noFill/>
          <a:ln w="9525">
            <a:noFill/>
            <a:miter lim="800000"/>
            <a:headEnd/>
            <a:tailEnd/>
          </a:ln>
        </p:spPr>
      </p:pic>
      <p:pic>
        <p:nvPicPr>
          <p:cNvPr id="41" name="Picture 40" descr="vsse1.png"/>
          <p:cNvPicPr>
            <a:picLocks noChangeAspect="1"/>
          </p:cNvPicPr>
          <p:nvPr/>
        </p:nvPicPr>
        <p:blipFill>
          <a:blip r:embed="rId3" cstate="print"/>
          <a:stretch>
            <a:fillRect/>
          </a:stretch>
        </p:blipFill>
        <p:spPr>
          <a:xfrm>
            <a:off x="216000" y="799200"/>
            <a:ext cx="8800583" cy="5544000"/>
          </a:xfrm>
          <a:prstGeom prst="rect">
            <a:avLst/>
          </a:prstGeom>
        </p:spPr>
      </p:pic>
      <p:pic>
        <p:nvPicPr>
          <p:cNvPr id="42" name="Picture 41" descr="vsse2.png"/>
          <p:cNvPicPr>
            <a:picLocks noChangeAspect="1"/>
          </p:cNvPicPr>
          <p:nvPr/>
        </p:nvPicPr>
        <p:blipFill>
          <a:blip r:embed="rId4" cstate="print"/>
          <a:stretch>
            <a:fillRect/>
          </a:stretch>
        </p:blipFill>
        <p:spPr>
          <a:xfrm>
            <a:off x="216000" y="799200"/>
            <a:ext cx="8800584" cy="5544000"/>
          </a:xfrm>
          <a:prstGeom prst="rect">
            <a:avLst/>
          </a:prstGeom>
        </p:spPr>
      </p:pic>
      <p:pic>
        <p:nvPicPr>
          <p:cNvPr id="43" name="Picture 42" descr="vsse3.png"/>
          <p:cNvPicPr>
            <a:picLocks noChangeAspect="1"/>
          </p:cNvPicPr>
          <p:nvPr/>
        </p:nvPicPr>
        <p:blipFill>
          <a:blip r:embed="rId5" cstate="print"/>
          <a:stretch>
            <a:fillRect/>
          </a:stretch>
        </p:blipFill>
        <p:spPr>
          <a:xfrm>
            <a:off x="216000" y="799200"/>
            <a:ext cx="8800583" cy="5544000"/>
          </a:xfrm>
          <a:prstGeom prst="rect">
            <a:avLst/>
          </a:prstGeom>
        </p:spPr>
      </p:pic>
      <p:sp>
        <p:nvSpPr>
          <p:cNvPr id="44" name="Oval 43"/>
          <p:cNvSpPr/>
          <p:nvPr/>
        </p:nvSpPr>
        <p:spPr>
          <a:xfrm>
            <a:off x="6372250" y="1772770"/>
            <a:ext cx="216030" cy="216030"/>
          </a:xfrm>
          <a:prstGeom prst="ellipse">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Oval 44"/>
          <p:cNvSpPr/>
          <p:nvPr/>
        </p:nvSpPr>
        <p:spPr>
          <a:xfrm>
            <a:off x="7380390" y="1628750"/>
            <a:ext cx="216030" cy="216030"/>
          </a:xfrm>
          <a:prstGeom prst="ellipse">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Oval 45"/>
          <p:cNvSpPr/>
          <p:nvPr/>
        </p:nvSpPr>
        <p:spPr>
          <a:xfrm>
            <a:off x="6372250" y="3068950"/>
            <a:ext cx="216030" cy="216030"/>
          </a:xfrm>
          <a:prstGeom prst="ellipse">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Oval 47"/>
          <p:cNvSpPr/>
          <p:nvPr/>
        </p:nvSpPr>
        <p:spPr>
          <a:xfrm>
            <a:off x="7956470" y="2996940"/>
            <a:ext cx="216030" cy="2160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Oval 46"/>
          <p:cNvSpPr/>
          <p:nvPr/>
        </p:nvSpPr>
        <p:spPr>
          <a:xfrm>
            <a:off x="7092350" y="4005080"/>
            <a:ext cx="216030" cy="2160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Oval 48"/>
          <p:cNvSpPr/>
          <p:nvPr/>
        </p:nvSpPr>
        <p:spPr>
          <a:xfrm>
            <a:off x="5868180" y="3212970"/>
            <a:ext cx="216030" cy="2160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0" name="Picture 49" descr="vsse4.png"/>
          <p:cNvPicPr>
            <a:picLocks noChangeAspect="1"/>
          </p:cNvPicPr>
          <p:nvPr/>
        </p:nvPicPr>
        <p:blipFill>
          <a:blip r:embed="rId6" cstate="print"/>
          <a:stretch>
            <a:fillRect/>
          </a:stretch>
        </p:blipFill>
        <p:spPr>
          <a:xfrm>
            <a:off x="216000" y="799200"/>
            <a:ext cx="8800584" cy="5544000"/>
          </a:xfrm>
          <a:prstGeom prst="rect">
            <a:avLst/>
          </a:prstGeom>
        </p:spPr>
      </p:pic>
      <p:sp>
        <p:nvSpPr>
          <p:cNvPr id="52" name="Oval 51"/>
          <p:cNvSpPr/>
          <p:nvPr/>
        </p:nvSpPr>
        <p:spPr>
          <a:xfrm>
            <a:off x="6876320" y="1772770"/>
            <a:ext cx="216030" cy="216030"/>
          </a:xfrm>
          <a:prstGeom prst="ellipse">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Oval 52"/>
          <p:cNvSpPr/>
          <p:nvPr/>
        </p:nvSpPr>
        <p:spPr>
          <a:xfrm>
            <a:off x="6300240" y="2996940"/>
            <a:ext cx="216030" cy="2160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4" name="Picture 53" descr="vsse5.png"/>
          <p:cNvPicPr>
            <a:picLocks noChangeAspect="1"/>
          </p:cNvPicPr>
          <p:nvPr/>
        </p:nvPicPr>
        <p:blipFill>
          <a:blip r:embed="rId7" cstate="print"/>
          <a:stretch>
            <a:fillRect/>
          </a:stretch>
        </p:blipFill>
        <p:spPr>
          <a:xfrm>
            <a:off x="216000" y="799200"/>
            <a:ext cx="8800584" cy="5544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207"/>
                                        </p:tgtEl>
                                        <p:attrNameLst>
                                          <p:attrName>style.visibility</p:attrName>
                                        </p:attrNameLst>
                                      </p:cBhvr>
                                      <p:to>
                                        <p:strVal val="visible"/>
                                      </p:to>
                                    </p:set>
                                    <p:animEffect transition="in" filter="fade">
                                      <p:cBhvr>
                                        <p:cTn id="7" dur="500"/>
                                        <p:tgtEl>
                                          <p:spTgt spid="502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8" grpId="0" animBg="1"/>
      <p:bldP spid="47" grpId="0" animBg="1"/>
      <p:bldP spid="49" grpId="0" animBg="1"/>
      <p:bldP spid="52"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2396240" y="1124744"/>
            <a:ext cx="4351522" cy="4896544"/>
          </a:xfrm>
          <a:prstGeom prst="rect">
            <a:avLst/>
          </a:prstGeom>
          <a:noFill/>
          <a:ln w="9525">
            <a:noFill/>
            <a:miter lim="800000"/>
            <a:headEnd/>
            <a:tailEnd/>
          </a:ln>
        </p:spPr>
      </p:pic>
      <p:sp>
        <p:nvSpPr>
          <p:cNvPr id="2" name="Title 1"/>
          <p:cNvSpPr>
            <a:spLocks noGrp="1"/>
          </p:cNvSpPr>
          <p:nvPr>
            <p:ph type="title"/>
          </p:nvPr>
        </p:nvSpPr>
        <p:spPr/>
        <p:txBody>
          <a:bodyPr/>
          <a:lstStyle/>
          <a:p>
            <a:r>
              <a:rPr lang="sk-SK" dirty="0" err="1" smtClean="0"/>
              <a:t>Contributions</a:t>
            </a:r>
            <a:endParaRPr lang="de-AT" dirty="0"/>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24</a:t>
            </a:fld>
            <a:endParaRPr lang="de-AT" dirty="0">
              <a:latin typeface="+mn-lt"/>
            </a:endParaRP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pic>
        <p:nvPicPr>
          <p:cNvPr id="1028" name="Picture 4"/>
          <p:cNvPicPr>
            <a:picLocks noChangeAspect="1" noChangeArrowheads="1"/>
          </p:cNvPicPr>
          <p:nvPr/>
        </p:nvPicPr>
        <p:blipFill>
          <a:blip r:embed="rId4" cstate="print"/>
          <a:stretch>
            <a:fillRect/>
          </a:stretch>
        </p:blipFill>
        <p:spPr bwMode="auto">
          <a:xfrm>
            <a:off x="179390" y="907200"/>
            <a:ext cx="8964610" cy="5365183"/>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tretch>
            <a:fillRect/>
          </a:stretch>
        </p:blipFill>
        <p:spPr bwMode="auto">
          <a:xfrm>
            <a:off x="179390" y="907200"/>
            <a:ext cx="8964610" cy="5365183"/>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tretch>
            <a:fillRect/>
          </a:stretch>
        </p:blipFill>
        <p:spPr bwMode="auto">
          <a:xfrm>
            <a:off x="179390" y="907200"/>
            <a:ext cx="8964610" cy="5365183"/>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tretch>
            <a:fillRect/>
          </a:stretch>
        </p:blipFill>
        <p:spPr bwMode="auto">
          <a:xfrm>
            <a:off x="179390" y="907200"/>
            <a:ext cx="8964610" cy="5365183"/>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tretch>
            <a:fillRect/>
          </a:stretch>
        </p:blipFill>
        <p:spPr bwMode="auto">
          <a:xfrm>
            <a:off x="179390" y="907200"/>
            <a:ext cx="8964610" cy="5365183"/>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a:off x="179390" y="907200"/>
            <a:ext cx="8964609" cy="5365183"/>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tretch>
            <a:fillRect/>
          </a:stretch>
        </p:blipFill>
        <p:spPr bwMode="auto">
          <a:xfrm>
            <a:off x="179390" y="907200"/>
            <a:ext cx="8964610" cy="5365183"/>
          </a:xfrm>
          <a:prstGeom prst="rect">
            <a:avLst/>
          </a:prstGeom>
          <a:noFill/>
          <a:ln w="9525">
            <a:noFill/>
            <a:miter lim="800000"/>
            <a:headEnd/>
            <a:tailEnd/>
          </a:ln>
        </p:spPr>
      </p:pic>
      <p:pic>
        <p:nvPicPr>
          <p:cNvPr id="1037" name="Picture 13"/>
          <p:cNvPicPr>
            <a:picLocks noChangeAspect="1" noChangeArrowheads="1"/>
          </p:cNvPicPr>
          <p:nvPr/>
        </p:nvPicPr>
        <p:blipFill>
          <a:blip r:embed="rId11" cstate="print"/>
          <a:stretch>
            <a:fillRect/>
          </a:stretch>
        </p:blipFill>
        <p:spPr bwMode="auto">
          <a:xfrm>
            <a:off x="179390" y="907200"/>
            <a:ext cx="8964610" cy="5365183"/>
          </a:xfrm>
          <a:prstGeom prst="rect">
            <a:avLst/>
          </a:prstGeom>
          <a:noFill/>
          <a:ln w="9525">
            <a:noFill/>
            <a:miter lim="800000"/>
            <a:headEnd/>
            <a:tailEnd/>
          </a:ln>
        </p:spPr>
      </p:pic>
      <p:pic>
        <p:nvPicPr>
          <p:cNvPr id="1038" name="Picture 14"/>
          <p:cNvPicPr>
            <a:picLocks noChangeAspect="1" noChangeArrowheads="1"/>
          </p:cNvPicPr>
          <p:nvPr/>
        </p:nvPicPr>
        <p:blipFill>
          <a:blip r:embed="rId12" cstate="print"/>
          <a:stretch>
            <a:fillRect/>
          </a:stretch>
        </p:blipFill>
        <p:spPr bwMode="auto">
          <a:xfrm>
            <a:off x="179390" y="907200"/>
            <a:ext cx="8964610" cy="5365183"/>
          </a:xfrm>
          <a:prstGeom prst="rect">
            <a:avLst/>
          </a:prstGeom>
          <a:noFill/>
          <a:ln w="9525">
            <a:noFill/>
            <a:miter lim="800000"/>
            <a:headEnd/>
            <a:tailEnd/>
          </a:ln>
        </p:spPr>
      </p:pic>
      <p:pic>
        <p:nvPicPr>
          <p:cNvPr id="1039" name="Picture 15"/>
          <p:cNvPicPr>
            <a:picLocks noChangeAspect="1" noChangeArrowheads="1"/>
          </p:cNvPicPr>
          <p:nvPr/>
        </p:nvPicPr>
        <p:blipFill>
          <a:blip r:embed="rId13" cstate="print"/>
          <a:stretch>
            <a:fillRect/>
          </a:stretch>
        </p:blipFill>
        <p:spPr bwMode="auto">
          <a:xfrm>
            <a:off x="179390" y="907200"/>
            <a:ext cx="8964610" cy="5365183"/>
          </a:xfrm>
          <a:prstGeom prst="rect">
            <a:avLst/>
          </a:prstGeom>
          <a:noFill/>
          <a:ln w="9525">
            <a:noFill/>
            <a:miter lim="800000"/>
            <a:headEnd/>
            <a:tailEnd/>
          </a:ln>
        </p:spPr>
      </p:pic>
      <p:pic>
        <p:nvPicPr>
          <p:cNvPr id="1040" name="Picture 16"/>
          <p:cNvPicPr>
            <a:picLocks noChangeAspect="1" noChangeArrowheads="1"/>
          </p:cNvPicPr>
          <p:nvPr/>
        </p:nvPicPr>
        <p:blipFill>
          <a:blip r:embed="rId14" cstate="print">
            <a:extLst>
              <a:ext uri="{28A0092B-C50C-407E-A947-70E740481C1C}">
                <a14:useLocalDpi xmlns:a14="http://schemas.microsoft.com/office/drawing/2010/main" xmlns="" val="0"/>
              </a:ext>
            </a:extLst>
          </a:blip>
          <a:stretch>
            <a:fillRect/>
          </a:stretch>
        </p:blipFill>
        <p:spPr bwMode="auto">
          <a:xfrm>
            <a:off x="179390" y="907200"/>
            <a:ext cx="8964609" cy="5365183"/>
          </a:xfrm>
          <a:prstGeom prst="rect">
            <a:avLst/>
          </a:prstGeom>
          <a:noFill/>
          <a:ln w="9525">
            <a:noFill/>
            <a:miter lim="800000"/>
            <a:headEnd/>
            <a:tailEnd/>
          </a:ln>
        </p:spPr>
      </p:pic>
    </p:spTree>
    <p:extLst>
      <p:ext uri="{BB962C8B-B14F-4D97-AF65-F5344CB8AC3E}">
        <p14:creationId xmlns:p14="http://schemas.microsoft.com/office/powerpoint/2010/main" xmlns="" val="1307942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fade">
                                      <p:cBhvr>
                                        <p:cTn id="16" dur="500"/>
                                        <p:tgtEl>
                                          <p:spTgt spid="103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500"/>
                                        <p:tgtEl>
                                          <p:spTgt spid="103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33"/>
                                        </p:tgtEl>
                                        <p:attrNameLst>
                                          <p:attrName>style.visibility</p:attrName>
                                        </p:attrNameLst>
                                      </p:cBhvr>
                                      <p:to>
                                        <p:strVal val="visible"/>
                                      </p:to>
                                    </p:set>
                                    <p:animEffect transition="in" filter="fade">
                                      <p:cBhvr>
                                        <p:cTn id="24" dur="500"/>
                                        <p:tgtEl>
                                          <p:spTgt spid="103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6"/>
                                        </p:tgtEl>
                                        <p:attrNameLst>
                                          <p:attrName>style.visibility</p:attrName>
                                        </p:attrNameLst>
                                      </p:cBhvr>
                                      <p:to>
                                        <p:strVal val="visible"/>
                                      </p:to>
                                    </p:set>
                                    <p:animEffect transition="in" filter="fade">
                                      <p:cBhvr>
                                        <p:cTn id="33" dur="1000"/>
                                        <p:tgtEl>
                                          <p:spTgt spid="10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7"/>
                                        </p:tgtEl>
                                        <p:attrNameLst>
                                          <p:attrName>style.visibility</p:attrName>
                                        </p:attrNameLst>
                                      </p:cBhvr>
                                      <p:to>
                                        <p:strVal val="visible"/>
                                      </p:to>
                                    </p:set>
                                    <p:animEffect transition="in" filter="fade">
                                      <p:cBhvr>
                                        <p:cTn id="38" dur="500"/>
                                        <p:tgtEl>
                                          <p:spTgt spid="1037"/>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500"/>
                                        <p:tgtEl>
                                          <p:spTgt spid="1038"/>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039"/>
                                        </p:tgtEl>
                                        <p:attrNameLst>
                                          <p:attrName>style.visibility</p:attrName>
                                        </p:attrNameLst>
                                      </p:cBhvr>
                                      <p:to>
                                        <p:strVal val="visible"/>
                                      </p:to>
                                    </p:set>
                                    <p:animEffect transition="in" filter="fade">
                                      <p:cBhvr>
                                        <p:cTn id="46" dur="500"/>
                                        <p:tgtEl>
                                          <p:spTgt spid="1039"/>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1040"/>
                                        </p:tgtEl>
                                        <p:attrNameLst>
                                          <p:attrName>style.visibility</p:attrName>
                                        </p:attrNameLst>
                                      </p:cBhvr>
                                      <p:to>
                                        <p:strVal val="visible"/>
                                      </p:to>
                                    </p:set>
                                    <p:animEffect transition="in" filter="fade">
                                      <p:cBhvr>
                                        <p:cTn id="50" dur="10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Parameter Exploration Language</a:t>
            </a:r>
            <a:endParaRPr lang="en-US" dirty="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25</a:t>
            </a:fld>
            <a:endParaRPr lang="de-AT" dirty="0"/>
          </a:p>
        </p:txBody>
      </p:sp>
      <p:sp>
        <p:nvSpPr>
          <p:cNvPr id="6" name="Content Placeholder 2"/>
          <p:cNvSpPr>
            <a:spLocks noGrp="1"/>
          </p:cNvSpPr>
          <p:nvPr>
            <p:ph idx="1"/>
          </p:nvPr>
        </p:nvSpPr>
        <p:spPr>
          <a:xfrm>
            <a:off x="179388" y="908050"/>
            <a:ext cx="8856662" cy="5473700"/>
          </a:xfrm>
        </p:spPr>
        <p:txBody>
          <a:bodyPr/>
          <a:lstStyle/>
          <a:p>
            <a:pPr>
              <a:buNone/>
            </a:pPr>
            <a:r>
              <a:rPr lang="sk-SK" sz="2000" b="1" dirty="0" smtClean="0">
                <a:solidFill>
                  <a:schemeClr val="accent1"/>
                </a:solidFill>
                <a:latin typeface="Courier New" pitchFamily="49" charset="0"/>
                <a:cs typeface="Courier New" pitchFamily="49" charset="0"/>
              </a:rPr>
              <a:t>	</a:t>
            </a:r>
            <a:r>
              <a:rPr lang="sk-SK" sz="2000" b="1" dirty="0" smtClean="0">
                <a:latin typeface="Courier New" pitchFamily="49" charset="0"/>
                <a:cs typeface="Courier New" pitchFamily="49" charset="0"/>
              </a:rPr>
              <a:t>...</a:t>
            </a:r>
            <a:endParaRPr lang="sk-SK" sz="2000" b="1" dirty="0" smtClean="0">
              <a:solidFill>
                <a:schemeClr val="accent1"/>
              </a:solidFill>
              <a:latin typeface="Courier New" pitchFamily="49" charset="0"/>
              <a:cs typeface="Courier New" pitchFamily="49" charset="0"/>
            </a:endParaRPr>
          </a:p>
          <a:p>
            <a:pPr>
              <a:buNone/>
            </a:pPr>
            <a:endParaRPr lang="sk-SK" sz="2000" b="1" dirty="0" smtClean="0">
              <a:solidFill>
                <a:schemeClr val="accent1"/>
              </a:solidFill>
              <a:latin typeface="Courier New" pitchFamily="49" charset="0"/>
              <a:cs typeface="Courier New" pitchFamily="49" charset="0"/>
            </a:endParaRPr>
          </a:p>
          <a:p>
            <a:pPr>
              <a:buNone/>
            </a:pPr>
            <a:r>
              <a:rPr lang="de-AT" sz="2000" b="1" dirty="0" smtClean="0">
                <a:solidFill>
                  <a:schemeClr val="accent1"/>
                </a:solidFill>
                <a:latin typeface="Courier New" pitchFamily="49" charset="0"/>
                <a:cs typeface="Courier New" pitchFamily="49" charset="0"/>
              </a:rPr>
              <a:t>	</a:t>
            </a:r>
          </a:p>
          <a:p>
            <a:pPr>
              <a:buNone/>
            </a:pPr>
            <a:r>
              <a:rPr lang="de-AT" sz="2000" b="1" dirty="0" smtClean="0">
                <a:latin typeface="Courier New" pitchFamily="49" charset="0"/>
                <a:cs typeface="Courier New" pitchFamily="49" charset="0"/>
              </a:rPr>
              <a:t>	</a:t>
            </a:r>
            <a:r>
              <a:rPr lang="de-AT" sz="2000" b="1" dirty="0" err="1" smtClean="0">
                <a:latin typeface="Courier New" pitchFamily="49" charset="0"/>
                <a:cs typeface="Courier New" pitchFamily="49" charset="0"/>
              </a:rPr>
              <a:t>float</a:t>
            </a:r>
            <a:r>
              <a:rPr lang="de-AT" sz="2000" b="1" dirty="0" smtClean="0">
                <a:latin typeface="Courier New" pitchFamily="49" charset="0"/>
                <a:cs typeface="Courier New" pitchFamily="49" charset="0"/>
              </a:rPr>
              <a:t> vox = dataRead(p);</a:t>
            </a:r>
          </a:p>
          <a:p>
            <a:pPr>
              <a:buNone/>
            </a:pPr>
            <a:endParaRPr lang="de-AT" sz="2000" b="1" dirty="0" smtClean="0">
              <a:latin typeface="Courier New" pitchFamily="49" charset="0"/>
              <a:cs typeface="Courier New" pitchFamily="49" charset="0"/>
            </a:endParaRPr>
          </a:p>
          <a:p>
            <a:pPr>
              <a:buNone/>
            </a:pPr>
            <a:r>
              <a:rPr lang="de-AT" sz="2000" b="1" dirty="0" smtClean="0">
                <a:solidFill>
                  <a:schemeClr val="accent1"/>
                </a:solidFill>
                <a:latin typeface="Courier New" pitchFamily="49" charset="0"/>
                <a:cs typeface="Courier New" pitchFamily="49" charset="0"/>
              </a:rPr>
              <a:t>	</a:t>
            </a:r>
          </a:p>
          <a:p>
            <a:pPr>
              <a:buNone/>
            </a:pPr>
            <a:r>
              <a:rPr lang="de-AT" sz="2000" b="1" dirty="0" smtClean="0">
                <a:latin typeface="Courier New" pitchFamily="49" charset="0"/>
                <a:cs typeface="Courier New" pitchFamily="49" charset="0"/>
              </a:rPr>
              <a:t>	float gm = length(gradient);</a:t>
            </a:r>
          </a:p>
          <a:p>
            <a:pPr>
              <a:buNone/>
            </a:pPr>
            <a:endParaRPr lang="de-AT" sz="2000" b="1" dirty="0" smtClean="0">
              <a:latin typeface="Courier New" pitchFamily="49" charset="0"/>
              <a:cs typeface="Courier New" pitchFamily="49" charset="0"/>
            </a:endParaRPr>
          </a:p>
          <a:p>
            <a:pPr>
              <a:buNone/>
            </a:pPr>
            <a:r>
              <a:rPr lang="de-AT" sz="2000" b="1" dirty="0" smtClean="0">
                <a:solidFill>
                  <a:schemeClr val="accent1"/>
                </a:solidFill>
                <a:latin typeface="Courier New" pitchFamily="49" charset="0"/>
                <a:cs typeface="Courier New" pitchFamily="49" charset="0"/>
              </a:rPr>
              <a:t>	</a:t>
            </a:r>
          </a:p>
          <a:p>
            <a:pPr>
              <a:buNone/>
            </a:pPr>
            <a:endParaRPr lang="de-AT" sz="2000" b="1" dirty="0" smtClean="0">
              <a:latin typeface="Courier New" pitchFamily="49" charset="0"/>
              <a:cs typeface="Courier New" pitchFamily="49" charset="0"/>
            </a:endParaRPr>
          </a:p>
          <a:p>
            <a:pPr>
              <a:buNone/>
            </a:pPr>
            <a:r>
              <a:rPr lang="de-AT" sz="2000" b="1" dirty="0" smtClean="0">
                <a:latin typeface="Courier New" pitchFamily="49" charset="0"/>
                <a:cs typeface="Courier New" pitchFamily="49" charset="0"/>
              </a:rPr>
              <a:t>	accumC += (1.0 - accumA) * color.rgb * vox;</a:t>
            </a:r>
          </a:p>
          <a:p>
            <a:pPr>
              <a:buNone/>
            </a:pPr>
            <a:r>
              <a:rPr lang="de-AT" sz="2000" b="1" dirty="0" smtClean="0">
                <a:latin typeface="Courier New" pitchFamily="49" charset="0"/>
                <a:cs typeface="Courier New" pitchFamily="49" charset="0"/>
              </a:rPr>
              <a:t>	accumA += (1.0 - accumA) * vox;</a:t>
            </a:r>
          </a:p>
          <a:p>
            <a:pPr>
              <a:buNone/>
            </a:pPr>
            <a:endParaRPr lang="sk-SK" sz="2000" b="1" dirty="0" smtClean="0">
              <a:latin typeface="Courier New" pitchFamily="49" charset="0"/>
              <a:cs typeface="Courier New" pitchFamily="49" charset="0"/>
            </a:endParaRPr>
          </a:p>
          <a:p>
            <a:pPr>
              <a:buNone/>
            </a:pPr>
            <a:r>
              <a:rPr lang="sk-SK" sz="2000" b="1" dirty="0" smtClean="0">
                <a:latin typeface="Courier New" pitchFamily="49" charset="0"/>
                <a:cs typeface="Courier New" pitchFamily="49" charset="0"/>
              </a:rPr>
              <a:t>	...</a:t>
            </a:r>
            <a:endParaRPr lang="de-AT" sz="2000" b="1"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Parameter Exploration Language</a:t>
            </a:r>
            <a:endParaRPr lang="en-US" dirty="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26</a:t>
            </a:fld>
            <a:endParaRPr lang="de-AT" dirty="0"/>
          </a:p>
        </p:txBody>
      </p:sp>
      <p:sp>
        <p:nvSpPr>
          <p:cNvPr id="6" name="Content Placeholder 2"/>
          <p:cNvSpPr>
            <a:spLocks noGrp="1"/>
          </p:cNvSpPr>
          <p:nvPr>
            <p:ph idx="1"/>
          </p:nvPr>
        </p:nvSpPr>
        <p:spPr>
          <a:xfrm>
            <a:off x="179388" y="908050"/>
            <a:ext cx="8856662" cy="5473700"/>
          </a:xfrm>
        </p:spPr>
        <p:txBody>
          <a:bodyPr/>
          <a:lstStyle/>
          <a:p>
            <a:pPr>
              <a:buNone/>
            </a:pPr>
            <a:r>
              <a:rPr lang="sk-SK" sz="2000" b="1" dirty="0" smtClean="0">
                <a:solidFill>
                  <a:schemeClr val="accent1"/>
                </a:solidFill>
                <a:latin typeface="Courier New" pitchFamily="49" charset="0"/>
                <a:cs typeface="Courier New" pitchFamily="49" charset="0"/>
              </a:rPr>
              <a:t>	</a:t>
            </a:r>
            <a:r>
              <a:rPr lang="sk-SK" sz="2000" b="1" dirty="0" smtClean="0">
                <a:latin typeface="Courier New" pitchFamily="49" charset="0"/>
                <a:cs typeface="Courier New" pitchFamily="49" charset="0"/>
              </a:rPr>
              <a:t>...</a:t>
            </a:r>
            <a:endParaRPr lang="sk-SK" sz="2000" b="1" dirty="0" smtClean="0">
              <a:solidFill>
                <a:schemeClr val="accent1"/>
              </a:solidFill>
              <a:latin typeface="Courier New" pitchFamily="49" charset="0"/>
              <a:cs typeface="Courier New" pitchFamily="49" charset="0"/>
            </a:endParaRPr>
          </a:p>
          <a:p>
            <a:pPr>
              <a:buNone/>
            </a:pPr>
            <a:endParaRPr lang="sk-SK" sz="2000" b="1" dirty="0" smtClean="0">
              <a:solidFill>
                <a:schemeClr val="accent1"/>
              </a:solidFill>
              <a:latin typeface="Courier New" pitchFamily="49" charset="0"/>
              <a:cs typeface="Courier New" pitchFamily="49" charset="0"/>
            </a:endParaRPr>
          </a:p>
          <a:p>
            <a:pPr>
              <a:buNone/>
            </a:pPr>
            <a:r>
              <a:rPr lang="de-AT" sz="2000" b="1" dirty="0" smtClean="0">
                <a:solidFill>
                  <a:schemeClr val="accent1"/>
                </a:solidFill>
                <a:latin typeface="Courier New" pitchFamily="49" charset="0"/>
                <a:cs typeface="Courier New" pitchFamily="49" charset="0"/>
              </a:rPr>
              <a:t>	//. name Scalar Value</a:t>
            </a:r>
          </a:p>
          <a:p>
            <a:pPr>
              <a:buNone/>
            </a:pPr>
            <a:r>
              <a:rPr lang="de-AT" sz="2000" b="1" dirty="0" smtClean="0">
                <a:latin typeface="Courier New" pitchFamily="49" charset="0"/>
                <a:cs typeface="Courier New" pitchFamily="49" charset="0"/>
              </a:rPr>
              <a:t>	float vox = dataRead(p);</a:t>
            </a:r>
          </a:p>
          <a:p>
            <a:pPr>
              <a:buNone/>
            </a:pPr>
            <a:endParaRPr lang="de-AT" sz="2000" b="1" dirty="0" smtClean="0">
              <a:latin typeface="Courier New" pitchFamily="49" charset="0"/>
              <a:cs typeface="Courier New" pitchFamily="49" charset="0"/>
            </a:endParaRPr>
          </a:p>
          <a:p>
            <a:pPr>
              <a:buNone/>
            </a:pPr>
            <a:r>
              <a:rPr lang="de-AT" sz="2000" b="1" dirty="0" smtClean="0">
                <a:solidFill>
                  <a:schemeClr val="accent1"/>
                </a:solidFill>
                <a:latin typeface="Courier New" pitchFamily="49" charset="0"/>
                <a:cs typeface="Courier New" pitchFamily="49" charset="0"/>
              </a:rPr>
              <a:t>	//. name Gradient Magnitude</a:t>
            </a:r>
          </a:p>
          <a:p>
            <a:pPr>
              <a:buNone/>
            </a:pPr>
            <a:r>
              <a:rPr lang="de-AT" sz="2000" b="1" dirty="0" smtClean="0">
                <a:latin typeface="Courier New" pitchFamily="49" charset="0"/>
                <a:cs typeface="Courier New" pitchFamily="49" charset="0"/>
              </a:rPr>
              <a:t>	float gm = length(gradient);</a:t>
            </a:r>
          </a:p>
          <a:p>
            <a:pPr>
              <a:buNone/>
            </a:pPr>
            <a:endParaRPr lang="de-AT" sz="2000" b="1" dirty="0" smtClean="0">
              <a:latin typeface="Courier New" pitchFamily="49" charset="0"/>
              <a:cs typeface="Courier New" pitchFamily="49" charset="0"/>
            </a:endParaRPr>
          </a:p>
          <a:p>
            <a:pPr>
              <a:buNone/>
            </a:pPr>
            <a:r>
              <a:rPr lang="de-AT" sz="2000" b="1" dirty="0" smtClean="0">
                <a:solidFill>
                  <a:schemeClr val="accent1"/>
                </a:solidFill>
                <a:latin typeface="Courier New" pitchFamily="49" charset="0"/>
                <a:cs typeface="Courier New" pitchFamily="49" charset="0"/>
              </a:rPr>
              <a:t>	//. vector vox; gm; (1.0 - accumA) * vox</a:t>
            </a:r>
          </a:p>
          <a:p>
            <a:pPr>
              <a:buNone/>
            </a:pPr>
            <a:endParaRPr lang="de-AT" sz="2000" b="1" dirty="0" smtClean="0">
              <a:latin typeface="Courier New" pitchFamily="49" charset="0"/>
              <a:cs typeface="Courier New" pitchFamily="49" charset="0"/>
            </a:endParaRPr>
          </a:p>
          <a:p>
            <a:pPr>
              <a:buNone/>
            </a:pPr>
            <a:r>
              <a:rPr lang="de-AT" sz="2000" b="1" dirty="0" smtClean="0">
                <a:latin typeface="Courier New" pitchFamily="49" charset="0"/>
                <a:cs typeface="Courier New" pitchFamily="49" charset="0"/>
              </a:rPr>
              <a:t>	accumC += (1.0 - accumA) * color.rgb * vox;</a:t>
            </a:r>
          </a:p>
          <a:p>
            <a:pPr>
              <a:buNone/>
            </a:pPr>
            <a:r>
              <a:rPr lang="de-AT" sz="2000" b="1" dirty="0" smtClean="0">
                <a:latin typeface="Courier New" pitchFamily="49" charset="0"/>
                <a:cs typeface="Courier New" pitchFamily="49" charset="0"/>
              </a:rPr>
              <a:t>	accumA += (1.0 - accumA) * vox;</a:t>
            </a:r>
          </a:p>
          <a:p>
            <a:pPr>
              <a:buNone/>
            </a:pPr>
            <a:endParaRPr lang="sk-SK" sz="2000" b="1" dirty="0" smtClean="0">
              <a:latin typeface="Courier New" pitchFamily="49" charset="0"/>
              <a:cs typeface="Courier New" pitchFamily="49" charset="0"/>
            </a:endParaRPr>
          </a:p>
          <a:p>
            <a:pPr>
              <a:buNone/>
            </a:pPr>
            <a:r>
              <a:rPr lang="sk-SK" sz="2000" b="1" dirty="0" smtClean="0">
                <a:latin typeface="Courier New" pitchFamily="49" charset="0"/>
                <a:cs typeface="Courier New" pitchFamily="49" charset="0"/>
              </a:rPr>
              <a:t>	...</a:t>
            </a:r>
            <a:endParaRPr lang="de-AT" sz="2000" b="1" dirty="0">
              <a:latin typeface="Courier New" pitchFamily="49" charset="0"/>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19063" y="908050"/>
            <a:ext cx="8907462" cy="5473700"/>
          </a:xfrm>
        </p:spPr>
        <p:txBody>
          <a:bodyPr/>
          <a:lstStyle/>
          <a:p>
            <a:pPr algn="ctr">
              <a:buNone/>
            </a:pPr>
            <a:r>
              <a:rPr lang="en-US" dirty="0" smtClean="0"/>
              <a:t>Hard Tissues</a:t>
            </a:r>
          </a:p>
          <a:p>
            <a:pPr algn="ctr">
              <a:buNone/>
            </a:pPr>
            <a:endParaRPr lang="en-US" sz="1400" dirty="0" smtClean="0"/>
          </a:p>
          <a:p>
            <a:pPr>
              <a:buNone/>
            </a:pPr>
            <a:r>
              <a:rPr lang="en-US" dirty="0" smtClean="0"/>
              <a:t>		     </a:t>
            </a:r>
            <a:r>
              <a:rPr lang="en-US" dirty="0" smtClean="0">
                <a:solidFill>
                  <a:schemeClr val="accent1"/>
                </a:solidFill>
              </a:rPr>
              <a:t>MRI				       CT</a:t>
            </a:r>
          </a:p>
        </p:txBody>
      </p:sp>
      <p:sp>
        <p:nvSpPr>
          <p:cNvPr id="2" name="Title 1"/>
          <p:cNvSpPr>
            <a:spLocks noGrp="1"/>
          </p:cNvSpPr>
          <p:nvPr>
            <p:ph type="title"/>
          </p:nvPr>
        </p:nvSpPr>
        <p:spPr/>
        <p:txBody>
          <a:bodyPr/>
          <a:lstStyle/>
          <a:p>
            <a:r>
              <a:rPr lang="en-US" dirty="0" smtClean="0"/>
              <a:t>Data</a:t>
            </a:r>
            <a:endParaRPr lang="de-AT" dirty="0"/>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27</a:t>
            </a:fld>
            <a:endParaRPr lang="de-AT" dirty="0">
              <a:latin typeface="+mn-lt"/>
            </a:endParaRPr>
          </a:p>
        </p:txBody>
      </p:sp>
      <p:pic>
        <p:nvPicPr>
          <p:cNvPr id="56322" name="Picture 2"/>
          <p:cNvPicPr>
            <a:picLocks noChangeAspect="1" noChangeArrowheads="1"/>
          </p:cNvPicPr>
          <p:nvPr/>
        </p:nvPicPr>
        <p:blipFill>
          <a:blip r:embed="rId2" cstate="print"/>
          <a:srcRect/>
          <a:stretch>
            <a:fillRect/>
          </a:stretch>
        </p:blipFill>
        <p:spPr bwMode="auto">
          <a:xfrm>
            <a:off x="651600" y="2350800"/>
            <a:ext cx="3231319" cy="4032000"/>
          </a:xfrm>
          <a:prstGeom prst="rect">
            <a:avLst/>
          </a:prstGeom>
          <a:noFill/>
          <a:ln w="9525">
            <a:noFill/>
            <a:miter lim="800000"/>
            <a:headEnd/>
            <a:tailEnd/>
          </a:ln>
        </p:spPr>
      </p:pic>
      <p:pic>
        <p:nvPicPr>
          <p:cNvPr id="56323" name="Picture 3"/>
          <p:cNvPicPr>
            <a:picLocks noChangeAspect="1" noChangeArrowheads="1"/>
          </p:cNvPicPr>
          <p:nvPr/>
        </p:nvPicPr>
        <p:blipFill>
          <a:blip r:embed="rId3" cstate="print"/>
          <a:srcRect/>
          <a:stretch>
            <a:fillRect/>
          </a:stretch>
        </p:blipFill>
        <p:spPr bwMode="auto">
          <a:xfrm>
            <a:off x="5256000" y="2350800"/>
            <a:ext cx="3231319" cy="403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19063" y="908050"/>
            <a:ext cx="8907462" cy="5473700"/>
          </a:xfrm>
        </p:spPr>
        <p:txBody>
          <a:bodyPr/>
          <a:lstStyle/>
          <a:p>
            <a:pPr algn="ctr">
              <a:buNone/>
            </a:pPr>
            <a:r>
              <a:rPr lang="en-US" dirty="0" smtClean="0"/>
              <a:t>Soft Tissues</a:t>
            </a:r>
          </a:p>
          <a:p>
            <a:pPr algn="ctr">
              <a:buNone/>
            </a:pPr>
            <a:endParaRPr lang="en-US" sz="1400" dirty="0" smtClean="0"/>
          </a:p>
          <a:p>
            <a:pPr>
              <a:buNone/>
            </a:pPr>
            <a:r>
              <a:rPr lang="en-US" dirty="0" smtClean="0"/>
              <a:t>		     </a:t>
            </a:r>
            <a:r>
              <a:rPr lang="en-US" dirty="0" smtClean="0">
                <a:solidFill>
                  <a:schemeClr val="accent1"/>
                </a:solidFill>
              </a:rPr>
              <a:t>MRI				       CT</a:t>
            </a:r>
          </a:p>
        </p:txBody>
      </p:sp>
      <p:sp>
        <p:nvSpPr>
          <p:cNvPr id="2" name="Title 1"/>
          <p:cNvSpPr>
            <a:spLocks noGrp="1"/>
          </p:cNvSpPr>
          <p:nvPr>
            <p:ph type="title"/>
          </p:nvPr>
        </p:nvSpPr>
        <p:spPr/>
        <p:txBody>
          <a:bodyPr/>
          <a:lstStyle/>
          <a:p>
            <a:r>
              <a:rPr lang="en-US" dirty="0" smtClean="0"/>
              <a:t>Data</a:t>
            </a:r>
            <a:endParaRPr lang="de-AT" dirty="0"/>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28</a:t>
            </a:fld>
            <a:endParaRPr lang="de-AT" dirty="0">
              <a:latin typeface="+mn-lt"/>
            </a:endParaRPr>
          </a:p>
        </p:txBody>
      </p:sp>
      <p:pic>
        <p:nvPicPr>
          <p:cNvPr id="57346" name="Picture 2"/>
          <p:cNvPicPr>
            <a:picLocks noChangeAspect="1" noChangeArrowheads="1"/>
          </p:cNvPicPr>
          <p:nvPr/>
        </p:nvPicPr>
        <p:blipFill>
          <a:blip r:embed="rId2" cstate="print"/>
          <a:srcRect/>
          <a:stretch>
            <a:fillRect/>
          </a:stretch>
        </p:blipFill>
        <p:spPr bwMode="auto">
          <a:xfrm>
            <a:off x="4860000" y="2350800"/>
            <a:ext cx="4032000" cy="4032000"/>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252000" y="2350800"/>
            <a:ext cx="4032000" cy="403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19063" y="908050"/>
            <a:ext cx="8907462" cy="5473700"/>
          </a:xfrm>
        </p:spPr>
        <p:txBody>
          <a:bodyPr/>
          <a:lstStyle/>
          <a:p>
            <a:pPr algn="ctr">
              <a:buNone/>
            </a:pPr>
            <a:endParaRPr lang="en-US" dirty="0" smtClean="0"/>
          </a:p>
          <a:p>
            <a:pPr algn="ctr">
              <a:buNone/>
            </a:pPr>
            <a:endParaRPr lang="en-US" sz="1400" dirty="0" smtClean="0"/>
          </a:p>
          <a:p>
            <a:pPr>
              <a:buNone/>
            </a:pPr>
            <a:r>
              <a:rPr lang="en-US" dirty="0" smtClean="0"/>
              <a:t>		     </a:t>
            </a:r>
            <a:r>
              <a:rPr lang="en-US" dirty="0" smtClean="0">
                <a:solidFill>
                  <a:schemeClr val="accent1"/>
                </a:solidFill>
              </a:rPr>
              <a:t>MRI				       CT</a:t>
            </a:r>
          </a:p>
        </p:txBody>
      </p:sp>
      <p:sp>
        <p:nvSpPr>
          <p:cNvPr id="2" name="Title 1"/>
          <p:cNvSpPr>
            <a:spLocks noGrp="1"/>
          </p:cNvSpPr>
          <p:nvPr>
            <p:ph type="title"/>
          </p:nvPr>
        </p:nvSpPr>
        <p:spPr/>
        <p:txBody>
          <a:bodyPr/>
          <a:lstStyle/>
          <a:p>
            <a:r>
              <a:rPr lang="en-US" dirty="0" smtClean="0"/>
              <a:t>Data</a:t>
            </a:r>
            <a:endParaRPr lang="de-AT" dirty="0"/>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29</a:t>
            </a:fld>
            <a:endParaRPr lang="de-AT" dirty="0">
              <a:latin typeface="+mn-lt"/>
            </a:endParaRPr>
          </a:p>
        </p:txBody>
      </p:sp>
      <p:pic>
        <p:nvPicPr>
          <p:cNvPr id="55299" name="Picture 3"/>
          <p:cNvPicPr>
            <a:picLocks noChangeAspect="1" noChangeArrowheads="1"/>
          </p:cNvPicPr>
          <p:nvPr/>
        </p:nvPicPr>
        <p:blipFill>
          <a:blip r:embed="rId2" cstate="print"/>
          <a:srcRect/>
          <a:stretch>
            <a:fillRect/>
          </a:stretch>
        </p:blipFill>
        <p:spPr bwMode="auto">
          <a:xfrm>
            <a:off x="4860040" y="2348850"/>
            <a:ext cx="4032560" cy="4032560"/>
          </a:xfrm>
          <a:prstGeom prst="rect">
            <a:avLst/>
          </a:prstGeom>
          <a:noFill/>
          <a:ln w="9525">
            <a:noFill/>
            <a:miter lim="800000"/>
            <a:headEnd/>
            <a:tailEnd/>
          </a:ln>
        </p:spPr>
      </p:pic>
      <p:pic>
        <p:nvPicPr>
          <p:cNvPr id="55300" name="Picture 4"/>
          <p:cNvPicPr>
            <a:picLocks noChangeAspect="1" noChangeArrowheads="1"/>
          </p:cNvPicPr>
          <p:nvPr/>
        </p:nvPicPr>
        <p:blipFill>
          <a:blip r:embed="rId3" cstate="print"/>
          <a:srcRect/>
          <a:stretch>
            <a:fillRect/>
          </a:stretch>
        </p:blipFill>
        <p:spPr bwMode="auto">
          <a:xfrm>
            <a:off x="251400" y="2348850"/>
            <a:ext cx="4032560" cy="4032560"/>
          </a:xfrm>
          <a:prstGeom prst="rect">
            <a:avLst/>
          </a:prstGeom>
          <a:noFill/>
          <a:ln w="9525">
            <a:noFill/>
            <a:miter lim="800000"/>
            <a:headEnd/>
            <a:tailEnd/>
          </a:ln>
        </p:spPr>
      </p:pic>
      <p:pic>
        <p:nvPicPr>
          <p:cNvPr id="55301" name="Picture 5"/>
          <p:cNvPicPr>
            <a:picLocks noChangeAspect="1" noChangeArrowheads="1"/>
          </p:cNvPicPr>
          <p:nvPr/>
        </p:nvPicPr>
        <p:blipFill>
          <a:blip r:embed="rId4" cstate="print"/>
          <a:srcRect/>
          <a:stretch>
            <a:fillRect/>
          </a:stretch>
        </p:blipFill>
        <p:spPr bwMode="auto">
          <a:xfrm>
            <a:off x="2556000" y="2350800"/>
            <a:ext cx="4032000" cy="4032000"/>
          </a:xfrm>
          <a:prstGeom prst="rect">
            <a:avLst/>
          </a:prstGeom>
          <a:noFill/>
          <a:ln w="9525">
            <a:noFill/>
            <a:miter lim="800000"/>
            <a:headEnd/>
            <a:tailEnd/>
          </a:ln>
        </p:spPr>
      </p:pic>
      <p:sp>
        <p:nvSpPr>
          <p:cNvPr id="11" name="Content Placeholder 2"/>
          <p:cNvSpPr txBox="1">
            <a:spLocks/>
          </p:cNvSpPr>
          <p:nvPr/>
        </p:nvSpPr>
        <p:spPr bwMode="auto">
          <a:xfrm>
            <a:off x="119063" y="908050"/>
            <a:ext cx="8907462" cy="136879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60363" lvl="0" indent="-360363" algn="ctr" eaLnBrk="0" hangingPunct="0">
              <a:spcBef>
                <a:spcPct val="20000"/>
              </a:spcBef>
              <a:buClr>
                <a:srgbClr val="2AA3D8"/>
              </a:buClr>
              <a:buSzPct val="65000"/>
              <a:defRPr/>
            </a:pPr>
            <a:r>
              <a:rPr lang="en-US" sz="3200" kern="0" dirty="0" smtClean="0">
                <a:latin typeface="Calibri" pitchFamily="34" charset="0"/>
              </a:rPr>
              <a:t>Co-registered CT and MRI scans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55300"/>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55299"/>
                                        </p:tgtEl>
                                        <p:attrNameLst>
                                          <p:attrName>ppt_x</p:attrName>
                                          <p:attrName>ppt_y</p:attrName>
                                        </p:attrNameLst>
                                      </p:cBhvr>
                                    </p:animMotion>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0" presetClass="exit" presetSubtype="0" fill="hold" nodeType="withEffect">
                                  <p:stCondLst>
                                    <p:cond delay="500"/>
                                  </p:stCondLst>
                                  <p:childTnLst>
                                    <p:animEffect transition="out" filter="fade">
                                      <p:cBhvr>
                                        <p:cTn id="13" dur="1000"/>
                                        <p:tgtEl>
                                          <p:spTgt spid="55300"/>
                                        </p:tgtEl>
                                      </p:cBhvr>
                                    </p:animEffect>
                                    <p:set>
                                      <p:cBhvr>
                                        <p:cTn id="14" dur="1" fill="hold">
                                          <p:stCondLst>
                                            <p:cond delay="999"/>
                                          </p:stCondLst>
                                        </p:cTn>
                                        <p:tgtEl>
                                          <p:spTgt spid="55300"/>
                                        </p:tgtEl>
                                        <p:attrNameLst>
                                          <p:attrName>style.visibility</p:attrName>
                                        </p:attrNameLst>
                                      </p:cBhvr>
                                      <p:to>
                                        <p:strVal val="hidden"/>
                                      </p:to>
                                    </p:set>
                                  </p:childTnLst>
                                </p:cTn>
                              </p:par>
                              <p:par>
                                <p:cTn id="15" presetID="10" presetClass="exit" presetSubtype="0" fill="hold" nodeType="withEffect">
                                  <p:stCondLst>
                                    <p:cond delay="1000"/>
                                  </p:stCondLst>
                                  <p:childTnLst>
                                    <p:animEffect transition="out" filter="fade">
                                      <p:cBhvr>
                                        <p:cTn id="16" dur="1000"/>
                                        <p:tgtEl>
                                          <p:spTgt spid="55299"/>
                                        </p:tgtEl>
                                      </p:cBhvr>
                                    </p:animEffect>
                                    <p:set>
                                      <p:cBhvr>
                                        <p:cTn id="17" dur="1" fill="hold">
                                          <p:stCondLst>
                                            <p:cond delay="999"/>
                                          </p:stCondLst>
                                        </p:cTn>
                                        <p:tgtEl>
                                          <p:spTgt spid="55299"/>
                                        </p:tgtEl>
                                        <p:attrNameLst>
                                          <p:attrName>style.visibility</p:attrName>
                                        </p:attrNameLst>
                                      </p:cBhvr>
                                      <p:to>
                                        <p:strVal val="hidden"/>
                                      </p:to>
                                    </p:set>
                                  </p:childTnLst>
                                </p:cTn>
                              </p:par>
                              <p:par>
                                <p:cTn id="18" presetID="10" presetClass="entr" presetSubtype="0" fill="hold" nodeType="withEffect">
                                  <p:stCondLst>
                                    <p:cond delay="1000"/>
                                  </p:stCondLst>
                                  <p:childTnLst>
                                    <p:set>
                                      <p:cBhvr>
                                        <p:cTn id="19" dur="1" fill="hold">
                                          <p:stCondLst>
                                            <p:cond delay="0"/>
                                          </p:stCondLst>
                                        </p:cTn>
                                        <p:tgtEl>
                                          <p:spTgt spid="55301"/>
                                        </p:tgtEl>
                                        <p:attrNameLst>
                                          <p:attrName>style.visibility</p:attrName>
                                        </p:attrNameLst>
                                      </p:cBhvr>
                                      <p:to>
                                        <p:strVal val="visible"/>
                                      </p:to>
                                    </p:set>
                                    <p:animEffect transition="in" filter="fade">
                                      <p:cBhvr>
                                        <p:cTn id="20" dur="10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Visualization Mapping</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3</a:t>
            </a:fld>
            <a:endParaRPr lang="de-AT" dirty="0"/>
          </a:p>
        </p:txBody>
      </p:sp>
      <p:pic>
        <p:nvPicPr>
          <p:cNvPr id="5122" name="Picture 2"/>
          <p:cNvPicPr>
            <a:picLocks noChangeAspect="1" noChangeArrowheads="1"/>
          </p:cNvPicPr>
          <p:nvPr/>
        </p:nvPicPr>
        <p:blipFill>
          <a:blip r:embed="rId3" cstate="print"/>
          <a:srcRect/>
          <a:stretch>
            <a:fillRect/>
          </a:stretch>
        </p:blipFill>
        <p:spPr bwMode="auto">
          <a:xfrm>
            <a:off x="611560" y="1196752"/>
            <a:ext cx="7920880" cy="4687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30</a:t>
            </a:fld>
            <a:endParaRPr lang="de-AT" dirty="0">
              <a:latin typeface="+mn-lt"/>
            </a:endParaRPr>
          </a:p>
        </p:txBody>
      </p:sp>
      <p:graphicFrame>
        <p:nvGraphicFramePr>
          <p:cNvPr id="8" name="Table 7"/>
          <p:cNvGraphicFramePr>
            <a:graphicFrameLocks noGrp="1"/>
          </p:cNvGraphicFramePr>
          <p:nvPr>
            <p:extLst>
              <p:ext uri="{D42A27DB-BD31-4B8C-83A1-F6EECF244321}">
                <p14:modId xmlns:p14="http://schemas.microsoft.com/office/powerpoint/2010/main" xmlns="" val="4273698896"/>
              </p:ext>
            </p:extLst>
          </p:nvPr>
        </p:nvGraphicFramePr>
        <p:xfrm>
          <a:off x="1403648" y="2276869"/>
          <a:ext cx="6336704" cy="4032450"/>
        </p:xfrm>
        <a:graphic>
          <a:graphicData uri="http://schemas.openxmlformats.org/drawingml/2006/table">
            <a:tbl>
              <a:tblPr firstRow="1" bandRow="1">
                <a:tableStyleId>{5C22544A-7EE6-4342-B048-85BDC9FD1C3A}</a:tableStyleId>
              </a:tblPr>
              <a:tblGrid>
                <a:gridCol w="3168352"/>
                <a:gridCol w="3168352"/>
              </a:tblGrid>
              <a:tr h="448050">
                <a:tc>
                  <a:txBody>
                    <a:bodyPr/>
                    <a:lstStyle/>
                    <a:p>
                      <a:r>
                        <a:rPr lang="de-AT" sz="1800" b="0" dirty="0" smtClean="0"/>
                        <a:t>Data Attribute</a:t>
                      </a:r>
                      <a:endParaRPr lang="de-AT" sz="1800" b="0" dirty="0"/>
                    </a:p>
                  </a:txBody>
                  <a:tcPr anchor="ctr"/>
                </a:tc>
                <a:tc>
                  <a:txBody>
                    <a:bodyPr/>
                    <a:lstStyle/>
                    <a:p>
                      <a:r>
                        <a:rPr lang="de-AT" sz="1800" b="0" dirty="0" smtClean="0"/>
                        <a:t>Shader Variable</a:t>
                      </a:r>
                      <a:endParaRPr lang="de-AT" sz="1800" b="0" dirty="0"/>
                    </a:p>
                  </a:txBody>
                  <a:tcPr anchor="ctr"/>
                </a:tc>
              </a:tr>
              <a:tr h="448050">
                <a:tc>
                  <a:txBody>
                    <a:bodyPr/>
                    <a:lstStyle/>
                    <a:p>
                      <a:r>
                        <a:rPr lang="de-AT" sz="1800" dirty="0" smtClean="0"/>
                        <a:t>CT scalar value</a:t>
                      </a:r>
                      <a:endParaRPr lang="de-AT" sz="1800" dirty="0"/>
                    </a:p>
                  </a:txBody>
                  <a:tcPr anchor="ctr"/>
                </a:tc>
                <a:tc>
                  <a:txBody>
                    <a:bodyPr/>
                    <a:lstStyle/>
                    <a:p>
                      <a:r>
                        <a:rPr lang="de-AT" sz="1800" dirty="0" smtClean="0">
                          <a:solidFill>
                            <a:schemeClr val="accent1"/>
                          </a:solidFill>
                        </a:rPr>
                        <a:t>voxCT</a:t>
                      </a:r>
                      <a:endParaRPr lang="de-AT" sz="1800" dirty="0">
                        <a:solidFill>
                          <a:schemeClr val="accent1"/>
                        </a:solidFill>
                      </a:endParaRPr>
                    </a:p>
                  </a:txBody>
                  <a:tcPr anchor="ctr"/>
                </a:tc>
              </a:tr>
              <a:tr h="448050">
                <a:tc>
                  <a:txBody>
                    <a:bodyPr/>
                    <a:lstStyle/>
                    <a:p>
                      <a:r>
                        <a:rPr lang="de-AT" sz="1800" dirty="0" smtClean="0"/>
                        <a:t>MRI scalar value</a:t>
                      </a:r>
                      <a:endParaRPr lang="de-AT" sz="1800" dirty="0"/>
                    </a:p>
                  </a:txBody>
                  <a:tcPr anchor="ctr"/>
                </a:tc>
                <a:tc>
                  <a:txBody>
                    <a:bodyPr/>
                    <a:lstStyle/>
                    <a:p>
                      <a:r>
                        <a:rPr lang="de-AT" sz="1800" dirty="0" smtClean="0">
                          <a:solidFill>
                            <a:schemeClr val="accent1"/>
                          </a:solidFill>
                        </a:rPr>
                        <a:t>voxMRI</a:t>
                      </a:r>
                      <a:endParaRPr lang="de-AT" sz="1800" dirty="0">
                        <a:solidFill>
                          <a:schemeClr val="accent1"/>
                        </a:solidFill>
                      </a:endParaRPr>
                    </a:p>
                  </a:txBody>
                  <a:tcPr anchor="ctr"/>
                </a:tc>
              </a:tr>
              <a:tr h="448050">
                <a:tc>
                  <a:txBody>
                    <a:bodyPr/>
                    <a:lstStyle/>
                    <a:p>
                      <a:r>
                        <a:rPr lang="de-AT" sz="1800" dirty="0" smtClean="0"/>
                        <a:t>CT gradient magnitude</a:t>
                      </a:r>
                      <a:endParaRPr lang="de-AT" sz="1800" dirty="0"/>
                    </a:p>
                  </a:txBody>
                  <a:tcPr anchor="ctr"/>
                </a:tc>
                <a:tc>
                  <a:txBody>
                    <a:bodyPr/>
                    <a:lstStyle/>
                    <a:p>
                      <a:r>
                        <a:rPr lang="de-AT" sz="1800" dirty="0" smtClean="0">
                          <a:solidFill>
                            <a:schemeClr val="accent1"/>
                          </a:solidFill>
                        </a:rPr>
                        <a:t>gmCT</a:t>
                      </a:r>
                      <a:endParaRPr lang="de-AT" sz="1800" dirty="0">
                        <a:solidFill>
                          <a:schemeClr val="accent1"/>
                        </a:solidFill>
                      </a:endParaRPr>
                    </a:p>
                  </a:txBody>
                  <a:tcPr anchor="ctr"/>
                </a:tc>
              </a:tr>
              <a:tr h="448050">
                <a:tc>
                  <a:txBody>
                    <a:bodyPr/>
                    <a:lstStyle/>
                    <a:p>
                      <a:r>
                        <a:rPr lang="de-AT" sz="1800" dirty="0" smtClean="0"/>
                        <a:t>MRI gradient magnitude</a:t>
                      </a:r>
                      <a:endParaRPr lang="de-AT" sz="1800" dirty="0"/>
                    </a:p>
                  </a:txBody>
                  <a:tcPr anchor="ctr"/>
                </a:tc>
                <a:tc>
                  <a:txBody>
                    <a:bodyPr/>
                    <a:lstStyle/>
                    <a:p>
                      <a:r>
                        <a:rPr lang="de-AT" sz="1800" dirty="0" smtClean="0">
                          <a:solidFill>
                            <a:schemeClr val="accent1"/>
                          </a:solidFill>
                        </a:rPr>
                        <a:t>gmMRI</a:t>
                      </a:r>
                      <a:endParaRPr lang="de-AT" sz="1800" dirty="0">
                        <a:solidFill>
                          <a:schemeClr val="accent1"/>
                        </a:solidFill>
                      </a:endParaRPr>
                    </a:p>
                  </a:txBody>
                  <a:tcPr anchor="ctr"/>
                </a:tc>
              </a:tr>
              <a:tr h="448050">
                <a:tc>
                  <a:txBody>
                    <a:bodyPr/>
                    <a:lstStyle/>
                    <a:p>
                      <a:r>
                        <a:rPr lang="de-AT" sz="1800" dirty="0" smtClean="0"/>
                        <a:t>abs(voxCT – voxMRI)</a:t>
                      </a:r>
                      <a:endParaRPr lang="de-AT" sz="1800" dirty="0"/>
                    </a:p>
                  </a:txBody>
                  <a:tcPr anchor="ctr"/>
                </a:tc>
                <a:tc>
                  <a:txBody>
                    <a:bodyPr/>
                    <a:lstStyle/>
                    <a:p>
                      <a:r>
                        <a:rPr lang="de-AT" sz="1800" dirty="0" smtClean="0">
                          <a:solidFill>
                            <a:schemeClr val="accent1"/>
                          </a:solidFill>
                        </a:rPr>
                        <a:t>voxDiff</a:t>
                      </a:r>
                      <a:endParaRPr lang="de-AT" sz="1800" dirty="0">
                        <a:solidFill>
                          <a:schemeClr val="accent1"/>
                        </a:solidFill>
                      </a:endParaRPr>
                    </a:p>
                  </a:txBody>
                  <a:tcPr anchor="ctr"/>
                </a:tc>
              </a:tr>
              <a:tr h="448050">
                <a:tc>
                  <a:txBody>
                    <a:bodyPr/>
                    <a:lstStyle/>
                    <a:p>
                      <a:r>
                        <a:rPr lang="de-AT" sz="1800" dirty="0" smtClean="0"/>
                        <a:t>abs(gmCT – gmMRI)</a:t>
                      </a:r>
                      <a:endParaRPr lang="de-AT" sz="1800" dirty="0"/>
                    </a:p>
                  </a:txBody>
                  <a:tcPr anchor="ctr"/>
                </a:tc>
                <a:tc>
                  <a:txBody>
                    <a:bodyPr/>
                    <a:lstStyle/>
                    <a:p>
                      <a:r>
                        <a:rPr lang="de-AT" sz="1800" dirty="0" smtClean="0">
                          <a:solidFill>
                            <a:schemeClr val="accent1"/>
                          </a:solidFill>
                        </a:rPr>
                        <a:t>gmDiff</a:t>
                      </a:r>
                      <a:endParaRPr lang="de-AT" sz="1800" dirty="0">
                        <a:solidFill>
                          <a:schemeClr val="accent1"/>
                        </a:solidFill>
                      </a:endParaRPr>
                    </a:p>
                  </a:txBody>
                  <a:tcPr anchor="ctr"/>
                </a:tc>
              </a:tr>
              <a:tr h="448050">
                <a:tc>
                  <a:txBody>
                    <a:bodyPr/>
                    <a:lstStyle/>
                    <a:p>
                      <a:r>
                        <a:rPr lang="de-AT" sz="1800" dirty="0" smtClean="0"/>
                        <a:t>max(voxCT, voxMRI)</a:t>
                      </a:r>
                      <a:endParaRPr lang="de-AT" sz="1800" dirty="0"/>
                    </a:p>
                  </a:txBody>
                  <a:tcPr anchor="ctr"/>
                </a:tc>
                <a:tc>
                  <a:txBody>
                    <a:bodyPr/>
                    <a:lstStyle/>
                    <a:p>
                      <a:r>
                        <a:rPr lang="de-AT" sz="1800" dirty="0" smtClean="0">
                          <a:solidFill>
                            <a:schemeClr val="accent1"/>
                          </a:solidFill>
                        </a:rPr>
                        <a:t>voxMax</a:t>
                      </a:r>
                      <a:endParaRPr lang="de-AT" sz="1800" dirty="0">
                        <a:solidFill>
                          <a:schemeClr val="accent1"/>
                        </a:solidFill>
                      </a:endParaRPr>
                    </a:p>
                  </a:txBody>
                  <a:tcPr anchor="ctr"/>
                </a:tc>
              </a:tr>
              <a:tr h="448050">
                <a:tc>
                  <a:txBody>
                    <a:bodyPr/>
                    <a:lstStyle/>
                    <a:p>
                      <a:r>
                        <a:rPr lang="de-AT" sz="1800" dirty="0" smtClean="0"/>
                        <a:t>max(gmCT, gmMRI)</a:t>
                      </a:r>
                      <a:endParaRPr lang="de-AT" sz="1800" dirty="0"/>
                    </a:p>
                  </a:txBody>
                  <a:tcPr anchor="ctr"/>
                </a:tc>
                <a:tc>
                  <a:txBody>
                    <a:bodyPr/>
                    <a:lstStyle/>
                    <a:p>
                      <a:r>
                        <a:rPr lang="de-AT" sz="1800" dirty="0" smtClean="0">
                          <a:solidFill>
                            <a:schemeClr val="accent1"/>
                          </a:solidFill>
                        </a:rPr>
                        <a:t>gmMax</a:t>
                      </a:r>
                      <a:endParaRPr lang="de-AT" sz="1800" dirty="0">
                        <a:solidFill>
                          <a:schemeClr val="accent1"/>
                        </a:solidFill>
                      </a:endParaRPr>
                    </a:p>
                  </a:txBody>
                  <a:tcPr anchor="ctr"/>
                </a:tc>
              </a:tr>
            </a:tbl>
          </a:graphicData>
        </a:graphic>
      </p:graphicFrame>
      <p:sp>
        <p:nvSpPr>
          <p:cNvPr id="6" name="Content Placeholder 2"/>
          <p:cNvSpPr>
            <a:spLocks noGrp="1"/>
          </p:cNvSpPr>
          <p:nvPr>
            <p:ph idx="1"/>
          </p:nvPr>
        </p:nvSpPr>
        <p:spPr>
          <a:xfrm>
            <a:off x="179388" y="908050"/>
            <a:ext cx="8856662" cy="1008782"/>
          </a:xfrm>
        </p:spPr>
        <p:txBody>
          <a:bodyPr/>
          <a:lstStyle/>
          <a:p>
            <a:pPr algn="ctr">
              <a:buNone/>
            </a:pPr>
            <a:r>
              <a:rPr lang="en-US" dirty="0" smtClean="0"/>
              <a:t>Which attributes can be used to differentiate the brain from other tissues?</a:t>
            </a:r>
            <a:endParaRPr lang="de-AT"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Results</a:t>
            </a:r>
            <a:endParaRPr lang="de-AT" dirty="0"/>
          </a:p>
        </p:txBody>
      </p:sp>
      <p:sp>
        <p:nvSpPr>
          <p:cNvPr id="3" name="Content Placeholder 2"/>
          <p:cNvSpPr>
            <a:spLocks noGrp="1"/>
          </p:cNvSpPr>
          <p:nvPr>
            <p:ph idx="1"/>
          </p:nvPr>
        </p:nvSpPr>
        <p:spPr>
          <a:xfrm>
            <a:off x="119063" y="4149100"/>
            <a:ext cx="8907462" cy="2232650"/>
          </a:xfrm>
        </p:spPr>
        <p:txBody>
          <a:bodyPr/>
          <a:lstStyle/>
          <a:p>
            <a:pPr>
              <a:buNone/>
            </a:pPr>
            <a:r>
              <a:rPr lang="de-AT" dirty="0" smtClean="0">
                <a:solidFill>
                  <a:schemeClr val="accent1"/>
                </a:solidFill>
              </a:rPr>
              <a:t>					voxMRI</a:t>
            </a: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31</a:t>
            </a:fld>
            <a:endParaRPr lang="de-AT" dirty="0">
              <a:latin typeface="+mn-lt"/>
            </a:endParaRPr>
          </a:p>
        </p:txBody>
      </p:sp>
      <p:pic>
        <p:nvPicPr>
          <p:cNvPr id="6" name="Picture 5"/>
          <p:cNvPicPr>
            <a:picLocks noChangeAspect="1" noChangeArrowheads="1"/>
          </p:cNvPicPr>
          <p:nvPr/>
        </p:nvPicPr>
        <p:blipFill>
          <a:blip r:embed="rId2" cstate="print"/>
          <a:stretch>
            <a:fillRect/>
          </a:stretch>
        </p:blipFill>
        <p:spPr bwMode="auto">
          <a:xfrm>
            <a:off x="180000" y="889200"/>
            <a:ext cx="8782891" cy="317160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tretch>
            <a:fillRect/>
          </a:stretch>
        </p:blipFill>
        <p:spPr bwMode="auto">
          <a:xfrm>
            <a:off x="180000" y="889200"/>
            <a:ext cx="8782891" cy="317160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180000" y="889200"/>
            <a:ext cx="8782892" cy="3171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Results</a:t>
            </a:r>
            <a:endParaRPr lang="de-AT" dirty="0"/>
          </a:p>
        </p:txBody>
      </p:sp>
      <p:sp>
        <p:nvSpPr>
          <p:cNvPr id="3" name="Content Placeholder 2"/>
          <p:cNvSpPr>
            <a:spLocks noGrp="1"/>
          </p:cNvSpPr>
          <p:nvPr>
            <p:ph idx="1"/>
          </p:nvPr>
        </p:nvSpPr>
        <p:spPr>
          <a:xfrm>
            <a:off x="119063" y="4149100"/>
            <a:ext cx="8907462" cy="2232650"/>
          </a:xfrm>
        </p:spPr>
        <p:txBody>
          <a:bodyPr/>
          <a:lstStyle/>
          <a:p>
            <a:pPr>
              <a:buNone/>
            </a:pPr>
            <a:r>
              <a:rPr lang="de-AT" dirty="0" smtClean="0">
                <a:solidFill>
                  <a:schemeClr val="accent1"/>
                </a:solidFill>
              </a:rPr>
              <a:t>					voxMRI</a:t>
            </a:r>
          </a:p>
          <a:p>
            <a:pPr>
              <a:buNone/>
            </a:pPr>
            <a:r>
              <a:rPr lang="de-AT" dirty="0" smtClean="0">
                <a:solidFill>
                  <a:schemeClr val="accent1"/>
                </a:solidFill>
              </a:rPr>
              <a:t>					gmMRI</a:t>
            </a: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32</a:t>
            </a:fld>
            <a:endParaRPr lang="de-AT" dirty="0">
              <a:latin typeface="+mn-lt"/>
            </a:endParaRPr>
          </a:p>
        </p:txBody>
      </p:sp>
      <p:pic>
        <p:nvPicPr>
          <p:cNvPr id="53253" name="Picture 5"/>
          <p:cNvPicPr>
            <a:picLocks noChangeAspect="1" noChangeArrowheads="1"/>
          </p:cNvPicPr>
          <p:nvPr/>
        </p:nvPicPr>
        <p:blipFill>
          <a:blip r:embed="rId2" cstate="print"/>
          <a:stretch>
            <a:fillRect/>
          </a:stretch>
        </p:blipFill>
        <p:spPr bwMode="auto">
          <a:xfrm>
            <a:off x="180000" y="889200"/>
            <a:ext cx="8782891" cy="317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Results</a:t>
            </a:r>
            <a:endParaRPr lang="de-AT" dirty="0"/>
          </a:p>
        </p:txBody>
      </p:sp>
      <p:sp>
        <p:nvSpPr>
          <p:cNvPr id="3" name="Content Placeholder 2"/>
          <p:cNvSpPr>
            <a:spLocks noGrp="1"/>
          </p:cNvSpPr>
          <p:nvPr>
            <p:ph idx="1"/>
          </p:nvPr>
        </p:nvSpPr>
        <p:spPr>
          <a:xfrm>
            <a:off x="119063" y="4149100"/>
            <a:ext cx="8907462" cy="2232650"/>
          </a:xfrm>
        </p:spPr>
        <p:txBody>
          <a:bodyPr/>
          <a:lstStyle/>
          <a:p>
            <a:pPr>
              <a:buNone/>
            </a:pPr>
            <a:r>
              <a:rPr lang="de-AT" dirty="0" smtClean="0">
                <a:solidFill>
                  <a:schemeClr val="accent1"/>
                </a:solidFill>
              </a:rPr>
              <a:t>				voxCT	voxDiff</a:t>
            </a:r>
          </a:p>
          <a:p>
            <a:pPr>
              <a:buNone/>
            </a:pPr>
            <a:r>
              <a:rPr lang="de-AT" dirty="0" smtClean="0">
                <a:solidFill>
                  <a:schemeClr val="accent1"/>
                </a:solidFill>
              </a:rPr>
              <a:t>				voxMRI	voxMax</a:t>
            </a:r>
          </a:p>
          <a:p>
            <a:pPr>
              <a:buNone/>
            </a:pPr>
            <a:r>
              <a:rPr lang="de-AT" dirty="0" smtClean="0">
                <a:solidFill>
                  <a:schemeClr val="accent1"/>
                </a:solidFill>
              </a:rPr>
              <a:t>				gmCT	gmDiff</a:t>
            </a:r>
          </a:p>
          <a:p>
            <a:pPr>
              <a:buNone/>
            </a:pPr>
            <a:r>
              <a:rPr lang="de-AT" dirty="0" smtClean="0">
                <a:solidFill>
                  <a:schemeClr val="accent1"/>
                </a:solidFill>
              </a:rPr>
              <a:t>				gmMRI	gmMax</a:t>
            </a:r>
          </a:p>
          <a:p>
            <a:pPr>
              <a:buNone/>
            </a:pPr>
            <a:r>
              <a:rPr lang="de-AT" dirty="0" smtClean="0">
                <a:solidFill>
                  <a:schemeClr val="accent1"/>
                </a:solidFill>
              </a:rPr>
              <a:t>		</a:t>
            </a: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33</a:t>
            </a:fld>
            <a:endParaRPr lang="de-AT" dirty="0">
              <a:latin typeface="+mn-lt"/>
            </a:endParaRPr>
          </a:p>
        </p:txBody>
      </p:sp>
      <p:pic>
        <p:nvPicPr>
          <p:cNvPr id="53253" name="Picture 5"/>
          <p:cNvPicPr>
            <a:picLocks noChangeAspect="1" noChangeArrowheads="1"/>
          </p:cNvPicPr>
          <p:nvPr/>
        </p:nvPicPr>
        <p:blipFill>
          <a:blip r:embed="rId2" cstate="print"/>
          <a:stretch>
            <a:fillRect/>
          </a:stretch>
        </p:blipFill>
        <p:spPr bwMode="auto">
          <a:xfrm>
            <a:off x="180001" y="889200"/>
            <a:ext cx="8782889" cy="317159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Results</a:t>
            </a:r>
            <a:endParaRPr lang="de-AT" dirty="0"/>
          </a:p>
        </p:txBody>
      </p:sp>
      <p:sp>
        <p:nvSpPr>
          <p:cNvPr id="3" name="Content Placeholder 2"/>
          <p:cNvSpPr>
            <a:spLocks noGrp="1"/>
          </p:cNvSpPr>
          <p:nvPr>
            <p:ph idx="1"/>
          </p:nvPr>
        </p:nvSpPr>
        <p:spPr>
          <a:xfrm>
            <a:off x="119063" y="4149100"/>
            <a:ext cx="8907462" cy="2232650"/>
          </a:xfrm>
        </p:spPr>
        <p:txBody>
          <a:bodyPr/>
          <a:lstStyle/>
          <a:p>
            <a:pPr>
              <a:buNone/>
            </a:pPr>
            <a:r>
              <a:rPr lang="en-US" dirty="0" smtClean="0">
                <a:solidFill>
                  <a:schemeClr val="accent1"/>
                </a:solidFill>
              </a:rPr>
              <a:t>					</a:t>
            </a:r>
            <a:r>
              <a:rPr lang="en-US" dirty="0" err="1" smtClean="0">
                <a:solidFill>
                  <a:schemeClr val="accent1"/>
                </a:solidFill>
              </a:rPr>
              <a:t>voxMax</a:t>
            </a:r>
            <a:endParaRPr lang="de-AT" dirty="0" smtClean="0">
              <a:solidFill>
                <a:schemeClr val="accent1"/>
              </a:solidFill>
            </a:endParaRPr>
          </a:p>
          <a:p>
            <a:pPr>
              <a:buNone/>
            </a:pPr>
            <a:r>
              <a:rPr lang="de-AT" dirty="0" smtClean="0">
                <a:solidFill>
                  <a:schemeClr val="accent1"/>
                </a:solidFill>
              </a:rPr>
              <a:t>					gmDiff</a:t>
            </a: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34</a:t>
            </a:fld>
            <a:endParaRPr lang="de-AT" dirty="0">
              <a:latin typeface="+mn-lt"/>
            </a:endParaRPr>
          </a:p>
        </p:txBody>
      </p:sp>
      <p:pic>
        <p:nvPicPr>
          <p:cNvPr id="53253" name="Picture 5"/>
          <p:cNvPicPr>
            <a:picLocks noChangeAspect="1" noChangeArrowheads="1"/>
          </p:cNvPicPr>
          <p:nvPr/>
        </p:nvPicPr>
        <p:blipFill>
          <a:blip r:embed="rId2" cstate="print"/>
          <a:stretch>
            <a:fillRect/>
          </a:stretch>
        </p:blipFill>
        <p:spPr bwMode="auto">
          <a:xfrm>
            <a:off x="180001" y="889200"/>
            <a:ext cx="8782889" cy="317159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Results</a:t>
            </a:r>
            <a:endParaRPr lang="de-AT" dirty="0"/>
          </a:p>
        </p:txBody>
      </p:sp>
      <p:sp>
        <p:nvSpPr>
          <p:cNvPr id="3" name="Content Placeholder 2"/>
          <p:cNvSpPr>
            <a:spLocks noGrp="1"/>
          </p:cNvSpPr>
          <p:nvPr>
            <p:ph idx="1"/>
          </p:nvPr>
        </p:nvSpPr>
        <p:spPr>
          <a:xfrm>
            <a:off x="119063" y="4149100"/>
            <a:ext cx="8907462" cy="2232650"/>
          </a:xfrm>
        </p:spPr>
        <p:txBody>
          <a:bodyPr/>
          <a:lstStyle/>
          <a:p>
            <a:pPr>
              <a:buNone/>
            </a:pPr>
            <a:r>
              <a:rPr lang="en-US" dirty="0" smtClean="0">
                <a:solidFill>
                  <a:schemeClr val="accent1"/>
                </a:solidFill>
              </a:rPr>
              <a:t>					</a:t>
            </a:r>
            <a:r>
              <a:rPr lang="en-US" dirty="0" err="1" smtClean="0">
                <a:solidFill>
                  <a:schemeClr val="accent1"/>
                </a:solidFill>
              </a:rPr>
              <a:t>voxDiff</a:t>
            </a:r>
            <a:endParaRPr lang="de-AT" dirty="0" smtClean="0">
              <a:solidFill>
                <a:schemeClr val="accent1"/>
              </a:solidFill>
            </a:endParaRPr>
          </a:p>
          <a:p>
            <a:pPr>
              <a:buNone/>
            </a:pPr>
            <a:r>
              <a:rPr lang="de-AT" dirty="0" smtClean="0">
                <a:solidFill>
                  <a:schemeClr val="accent1"/>
                </a:solidFill>
              </a:rPr>
              <a:t>					gmMRI</a:t>
            </a: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35</a:t>
            </a:fld>
            <a:endParaRPr lang="de-AT" dirty="0">
              <a:latin typeface="+mn-lt"/>
            </a:endParaRPr>
          </a:p>
        </p:txBody>
      </p:sp>
      <p:pic>
        <p:nvPicPr>
          <p:cNvPr id="53253" name="Picture 5"/>
          <p:cNvPicPr>
            <a:picLocks noChangeAspect="1" noChangeArrowheads="1"/>
          </p:cNvPicPr>
          <p:nvPr/>
        </p:nvPicPr>
        <p:blipFill>
          <a:blip r:embed="rId2" cstate="print"/>
          <a:stretch>
            <a:fillRect/>
          </a:stretch>
        </p:blipFill>
        <p:spPr bwMode="auto">
          <a:xfrm>
            <a:off x="180000" y="889200"/>
            <a:ext cx="8782891" cy="317159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Results</a:t>
            </a:r>
            <a:endParaRPr lang="de-AT" dirty="0"/>
          </a:p>
        </p:txBody>
      </p:sp>
      <p:sp>
        <p:nvSpPr>
          <p:cNvPr id="3" name="Content Placeholder 2"/>
          <p:cNvSpPr>
            <a:spLocks noGrp="1"/>
          </p:cNvSpPr>
          <p:nvPr>
            <p:ph idx="1"/>
          </p:nvPr>
        </p:nvSpPr>
        <p:spPr>
          <a:xfrm>
            <a:off x="119063" y="4149100"/>
            <a:ext cx="8907462" cy="2232650"/>
          </a:xfrm>
        </p:spPr>
        <p:txBody>
          <a:bodyPr/>
          <a:lstStyle/>
          <a:p>
            <a:pPr>
              <a:buNone/>
            </a:pPr>
            <a:r>
              <a:rPr lang="en-US" dirty="0" smtClean="0">
                <a:solidFill>
                  <a:schemeClr val="accent1"/>
                </a:solidFill>
              </a:rPr>
              <a:t>					</a:t>
            </a:r>
            <a:r>
              <a:rPr lang="en-US" dirty="0" err="1" smtClean="0">
                <a:solidFill>
                  <a:schemeClr val="accent1"/>
                </a:solidFill>
              </a:rPr>
              <a:t>voxDiff</a:t>
            </a:r>
            <a:endParaRPr lang="de-AT" dirty="0" smtClean="0">
              <a:solidFill>
                <a:schemeClr val="accent1"/>
              </a:solidFill>
            </a:endParaRPr>
          </a:p>
          <a:p>
            <a:pPr>
              <a:buNone/>
            </a:pPr>
            <a:r>
              <a:rPr lang="de-AT" dirty="0" smtClean="0">
                <a:solidFill>
                  <a:schemeClr val="accent1"/>
                </a:solidFill>
              </a:rPr>
              <a:t>					gmMax</a:t>
            </a:r>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F4B2414D-A5CF-4139-80DF-3B75C00E6110}" type="slidenum">
              <a:rPr lang="de-AT" smtClean="0">
                <a:latin typeface="+mn-lt"/>
              </a:rPr>
              <a:pPr>
                <a:defRPr/>
              </a:pPr>
              <a:t>36</a:t>
            </a:fld>
            <a:endParaRPr lang="de-AT" dirty="0">
              <a:latin typeface="+mn-lt"/>
            </a:endParaRPr>
          </a:p>
        </p:txBody>
      </p:sp>
      <p:pic>
        <p:nvPicPr>
          <p:cNvPr id="53253" name="Picture 5"/>
          <p:cNvPicPr>
            <a:picLocks noChangeAspect="1" noChangeArrowheads="1"/>
          </p:cNvPicPr>
          <p:nvPr/>
        </p:nvPicPr>
        <p:blipFill>
          <a:blip r:embed="rId2" cstate="print"/>
          <a:stretch>
            <a:fillRect/>
          </a:stretch>
        </p:blipFill>
        <p:spPr bwMode="auto">
          <a:xfrm>
            <a:off x="180001" y="889200"/>
            <a:ext cx="8782889" cy="317159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2. Multiple Parameter Settings</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37</a:t>
            </a:fld>
            <a:endParaRPr lang="de-AT" dirty="0"/>
          </a:p>
        </p:txBody>
      </p:sp>
      <p:pic>
        <p:nvPicPr>
          <p:cNvPr id="2050" name="Picture 2"/>
          <p:cNvPicPr>
            <a:picLocks noChangeAspect="1" noChangeArrowheads="1"/>
          </p:cNvPicPr>
          <p:nvPr/>
        </p:nvPicPr>
        <p:blipFill>
          <a:blip r:embed="rId3" cstate="print"/>
          <a:srcRect/>
          <a:stretch>
            <a:fillRect/>
          </a:stretch>
        </p:blipFill>
        <p:spPr bwMode="auto">
          <a:xfrm>
            <a:off x="2123728" y="764704"/>
            <a:ext cx="4896544" cy="3478594"/>
          </a:xfrm>
          <a:prstGeom prst="rect">
            <a:avLst/>
          </a:prstGeom>
          <a:noFill/>
          <a:ln w="9525">
            <a:noFill/>
            <a:miter lim="800000"/>
            <a:headEnd/>
            <a:tailEnd/>
          </a:ln>
        </p:spPr>
      </p:pic>
      <p:sp>
        <p:nvSpPr>
          <p:cNvPr id="7" name="Zástupný symbol obsahu 2"/>
          <p:cNvSpPr>
            <a:spLocks noGrp="1"/>
          </p:cNvSpPr>
          <p:nvPr>
            <p:ph idx="1"/>
          </p:nvPr>
        </p:nvSpPr>
        <p:spPr>
          <a:xfrm>
            <a:off x="179388" y="4365104"/>
            <a:ext cx="8856662" cy="2016646"/>
          </a:xfrm>
        </p:spPr>
        <p:txBody>
          <a:bodyPr/>
          <a:lstStyle/>
          <a:p>
            <a:pPr marL="0">
              <a:spcAft>
                <a:spcPts val="1200"/>
              </a:spcAft>
              <a:buNone/>
            </a:pPr>
            <a:r>
              <a:rPr lang="en-US" sz="1900" dirty="0" smtClean="0"/>
              <a:t>P. </a:t>
            </a:r>
            <a:r>
              <a:rPr lang="en-US" sz="1900" dirty="0" err="1" smtClean="0"/>
              <a:t>Mindek</a:t>
            </a:r>
            <a:r>
              <a:rPr lang="en-US" sz="1900" dirty="0" smtClean="0"/>
              <a:t>, M. E. </a:t>
            </a:r>
            <a:r>
              <a:rPr lang="en-US" sz="1900" dirty="0" err="1" smtClean="0"/>
              <a:t>Gröller</a:t>
            </a:r>
            <a:r>
              <a:rPr lang="en-US" sz="1900" dirty="0" smtClean="0"/>
              <a:t>, and S. Bruckner. Managing Spatial Selections with Contextual </a:t>
            </a:r>
            <a:r>
              <a:rPr lang="sk-SK" sz="1900" dirty="0" err="1" smtClean="0"/>
              <a:t>Snapshots</a:t>
            </a:r>
            <a:r>
              <a:rPr lang="sk-SK" sz="1900" dirty="0" smtClean="0"/>
              <a:t>. </a:t>
            </a:r>
            <a:r>
              <a:rPr lang="sk-SK" sz="1900" dirty="0" err="1" smtClean="0"/>
              <a:t>Computer</a:t>
            </a:r>
            <a:r>
              <a:rPr lang="sk-SK" sz="1900" dirty="0" smtClean="0"/>
              <a:t> </a:t>
            </a:r>
            <a:r>
              <a:rPr lang="sk-SK" sz="1900" dirty="0" err="1" smtClean="0"/>
              <a:t>Graphics</a:t>
            </a:r>
            <a:r>
              <a:rPr lang="sk-SK" sz="1900" dirty="0" smtClean="0"/>
              <a:t> </a:t>
            </a:r>
            <a:r>
              <a:rPr lang="sk-SK" sz="1900" dirty="0" err="1" smtClean="0"/>
              <a:t>Forum</a:t>
            </a:r>
            <a:r>
              <a:rPr lang="sk-SK" sz="1900" dirty="0" smtClean="0"/>
              <a:t> 33, 8 (2014), </a:t>
            </a:r>
            <a:r>
              <a:rPr lang="sk-SK" sz="1900" dirty="0" err="1" smtClean="0"/>
              <a:t>pp</a:t>
            </a:r>
            <a:r>
              <a:rPr lang="sk-SK" sz="1900" dirty="0" smtClean="0"/>
              <a:t>. 132—144. DOI: 10.1111/cgf.12406.</a:t>
            </a:r>
          </a:p>
          <a:p>
            <a:pPr marL="0">
              <a:spcAft>
                <a:spcPts val="1200"/>
              </a:spcAft>
              <a:buNone/>
            </a:pPr>
            <a:r>
              <a:rPr lang="sk-SK" sz="1900" dirty="0" smtClean="0"/>
              <a:t>P. </a:t>
            </a:r>
            <a:r>
              <a:rPr lang="sk-SK" sz="1900" dirty="0" err="1" smtClean="0"/>
              <a:t>Mindek</a:t>
            </a:r>
            <a:r>
              <a:rPr lang="sk-SK" sz="1900" dirty="0" smtClean="0"/>
              <a:t>, S. </a:t>
            </a:r>
            <a:r>
              <a:rPr lang="sk-SK" sz="1900" dirty="0" err="1" smtClean="0"/>
              <a:t>Bruckner</a:t>
            </a:r>
            <a:r>
              <a:rPr lang="sk-SK" sz="1900" dirty="0" smtClean="0"/>
              <a:t>, M. E. </a:t>
            </a:r>
            <a:r>
              <a:rPr lang="sk-SK" sz="1900" dirty="0" err="1" smtClean="0"/>
              <a:t>Gröller</a:t>
            </a:r>
            <a:r>
              <a:rPr lang="sk-SK" sz="1900" dirty="0" smtClean="0"/>
              <a:t>. </a:t>
            </a:r>
            <a:r>
              <a:rPr lang="sk-SK" sz="1900" dirty="0" err="1" smtClean="0"/>
              <a:t>Contextual</a:t>
            </a:r>
            <a:r>
              <a:rPr lang="sk-SK" sz="1900" dirty="0" smtClean="0"/>
              <a:t> </a:t>
            </a:r>
            <a:r>
              <a:rPr lang="sk-SK" sz="1900" dirty="0" err="1" smtClean="0"/>
              <a:t>Snapshots</a:t>
            </a:r>
            <a:r>
              <a:rPr lang="sk-SK" sz="1900" dirty="0" smtClean="0"/>
              <a:t>: </a:t>
            </a:r>
            <a:r>
              <a:rPr lang="sk-SK" sz="1900" dirty="0" err="1" smtClean="0"/>
              <a:t>Enriched</a:t>
            </a:r>
            <a:r>
              <a:rPr lang="sk-SK" sz="1900" dirty="0" smtClean="0"/>
              <a:t> </a:t>
            </a:r>
            <a:r>
              <a:rPr lang="sk-SK" sz="1900" dirty="0" err="1" smtClean="0"/>
              <a:t>Visualization</a:t>
            </a:r>
            <a:r>
              <a:rPr lang="sk-SK" sz="1900" dirty="0" smtClean="0"/>
              <a:t> </a:t>
            </a:r>
            <a:r>
              <a:rPr lang="sk-SK" sz="1900" dirty="0" err="1" smtClean="0"/>
              <a:t>with</a:t>
            </a:r>
            <a:r>
              <a:rPr lang="en-US" sz="1900" dirty="0" smtClean="0"/>
              <a:t> Interactive Spatial Annotations. In Spring Conference on Computer Graphics, SCCG’13, pp. 49—56, New York, NY, USA, 2013. ACM. </a:t>
            </a:r>
            <a:r>
              <a:rPr lang="sk-SK" sz="1900" b="1" dirty="0" err="1" smtClean="0"/>
              <a:t>The</a:t>
            </a:r>
            <a:r>
              <a:rPr lang="sk-SK" sz="1900" b="1" dirty="0" smtClean="0"/>
              <a:t> </a:t>
            </a:r>
            <a:r>
              <a:rPr lang="en-US" sz="1900" b="1" dirty="0" smtClean="0"/>
              <a:t>Best Paper Award.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dirty="0" smtClean="0"/>
              <a:t>Creating Selections</a:t>
            </a:r>
            <a:endParaRPr lang="sk-SK" dirty="0" smtClean="0"/>
          </a:p>
        </p:txBody>
      </p:sp>
      <p:sp>
        <p:nvSpPr>
          <p:cNvPr id="15363" name="Zástupný symbol päty 3"/>
          <p:cNvSpPr>
            <a:spLocks noGrp="1"/>
          </p:cNvSpPr>
          <p:nvPr>
            <p:ph type="ftr" sz="quarter" idx="10"/>
          </p:nvPr>
        </p:nvSpPr>
        <p:spPr>
          <a:noFill/>
        </p:spPr>
        <p:txBody>
          <a:bodyPr/>
          <a:lstStyle/>
          <a:p>
            <a:r>
              <a:rPr lang="de-AT" smtClean="0"/>
              <a:t>Peter Mindek</a:t>
            </a:r>
          </a:p>
        </p:txBody>
      </p:sp>
      <p:sp>
        <p:nvSpPr>
          <p:cNvPr id="15364" name="Zástupný symbol čísla snímky 4"/>
          <p:cNvSpPr>
            <a:spLocks noGrp="1"/>
          </p:cNvSpPr>
          <p:nvPr>
            <p:ph type="sldNum" sz="quarter" idx="11"/>
          </p:nvPr>
        </p:nvSpPr>
        <p:spPr>
          <a:noFill/>
        </p:spPr>
        <p:txBody>
          <a:bodyPr/>
          <a:lstStyle/>
          <a:p>
            <a:fld id="{B3126BCB-B8C1-486C-901A-FF18CABCC573}" type="slidenum">
              <a:rPr lang="de-AT" smtClean="0"/>
              <a:pPr/>
              <a:t>38</a:t>
            </a:fld>
            <a:endParaRPr lang="de-AT" smtClean="0"/>
          </a:p>
        </p:txBody>
      </p:sp>
      <p:pic>
        <p:nvPicPr>
          <p:cNvPr id="6" name="Obrázok 5" descr="sel0.png"/>
          <p:cNvPicPr>
            <a:picLocks noChangeAspect="1"/>
          </p:cNvPicPr>
          <p:nvPr/>
        </p:nvPicPr>
        <p:blipFill>
          <a:blip r:embed="rId3" cstate="print"/>
          <a:srcRect/>
          <a:stretch>
            <a:fillRect/>
          </a:stretch>
        </p:blipFill>
        <p:spPr bwMode="auto">
          <a:xfrm>
            <a:off x="2058988" y="692150"/>
            <a:ext cx="5073650" cy="4176713"/>
          </a:xfrm>
          <a:prstGeom prst="rect">
            <a:avLst/>
          </a:prstGeom>
          <a:noFill/>
          <a:ln w="9525">
            <a:noFill/>
            <a:miter lim="800000"/>
            <a:headEnd/>
            <a:tailEnd/>
          </a:ln>
        </p:spPr>
      </p:pic>
      <p:pic>
        <p:nvPicPr>
          <p:cNvPr id="7" name="Obrázok 6" descr="sel1.png"/>
          <p:cNvPicPr>
            <a:picLocks noChangeAspect="1"/>
          </p:cNvPicPr>
          <p:nvPr/>
        </p:nvPicPr>
        <p:blipFill>
          <a:blip r:embed="rId4" cstate="print"/>
          <a:srcRect/>
          <a:stretch>
            <a:fillRect/>
          </a:stretch>
        </p:blipFill>
        <p:spPr bwMode="auto">
          <a:xfrm>
            <a:off x="2051050" y="1412875"/>
            <a:ext cx="5073650" cy="4176713"/>
          </a:xfrm>
          <a:prstGeom prst="rect">
            <a:avLst/>
          </a:prstGeom>
          <a:noFill/>
          <a:ln w="9525">
            <a:noFill/>
            <a:miter lim="800000"/>
            <a:headEnd/>
            <a:tailEnd/>
          </a:ln>
        </p:spPr>
      </p:pic>
      <p:sp>
        <p:nvSpPr>
          <p:cNvPr id="8" name="BlokTextu 7"/>
          <p:cNvSpPr txBox="1">
            <a:spLocks noChangeArrowheads="1"/>
          </p:cNvSpPr>
          <p:nvPr/>
        </p:nvSpPr>
        <p:spPr bwMode="auto">
          <a:xfrm>
            <a:off x="2124075" y="5589588"/>
            <a:ext cx="4752975" cy="584200"/>
          </a:xfrm>
          <a:prstGeom prst="rect">
            <a:avLst/>
          </a:prstGeom>
          <a:noFill/>
          <a:ln w="9525">
            <a:noFill/>
            <a:miter lim="800000"/>
            <a:headEnd/>
            <a:tailEnd/>
          </a:ln>
        </p:spPr>
        <p:txBody>
          <a:bodyPr>
            <a:spAutoFit/>
          </a:bodyPr>
          <a:lstStyle/>
          <a:p>
            <a:pPr algn="ctr"/>
            <a:r>
              <a:rPr lang="sk-SK" sz="3200"/>
              <a:t>Image-Space Selection</a:t>
            </a:r>
          </a:p>
        </p:txBody>
      </p:sp>
      <p:pic>
        <p:nvPicPr>
          <p:cNvPr id="9" name="Obrázok 8" descr="sel2.png"/>
          <p:cNvPicPr>
            <a:picLocks noChangeAspect="1"/>
          </p:cNvPicPr>
          <p:nvPr/>
        </p:nvPicPr>
        <p:blipFill>
          <a:blip r:embed="rId5" cstate="print"/>
          <a:srcRect/>
          <a:stretch>
            <a:fillRect/>
          </a:stretch>
        </p:blipFill>
        <p:spPr bwMode="auto">
          <a:xfrm>
            <a:off x="2051050" y="1412875"/>
            <a:ext cx="5086350" cy="4186238"/>
          </a:xfrm>
          <a:prstGeom prst="rect">
            <a:avLst/>
          </a:prstGeom>
          <a:noFill/>
          <a:ln w="9525">
            <a:noFill/>
            <a:miter lim="800000"/>
            <a:headEnd/>
            <a:tailEnd/>
          </a:ln>
        </p:spPr>
      </p:pic>
      <p:sp>
        <p:nvSpPr>
          <p:cNvPr id="10" name="BlokTextu 9"/>
          <p:cNvSpPr txBox="1">
            <a:spLocks noChangeArrowheads="1"/>
          </p:cNvSpPr>
          <p:nvPr/>
        </p:nvSpPr>
        <p:spPr bwMode="auto">
          <a:xfrm>
            <a:off x="2124075" y="5589588"/>
            <a:ext cx="4752975" cy="584200"/>
          </a:xfrm>
          <a:prstGeom prst="rect">
            <a:avLst/>
          </a:prstGeom>
          <a:solidFill>
            <a:schemeClr val="bg1"/>
          </a:solidFill>
          <a:ln w="9525">
            <a:noFill/>
            <a:miter lim="800000"/>
            <a:headEnd/>
            <a:tailEnd/>
          </a:ln>
        </p:spPr>
        <p:txBody>
          <a:bodyPr>
            <a:spAutoFit/>
          </a:bodyPr>
          <a:lstStyle/>
          <a:p>
            <a:pPr algn="ctr"/>
            <a:r>
              <a:rPr lang="sk-SK" sz="3200"/>
              <a:t>Object-Space Selection</a:t>
            </a:r>
          </a:p>
        </p:txBody>
      </p:sp>
      <p:sp>
        <p:nvSpPr>
          <p:cNvPr id="11" name="Obdĺžnik 10"/>
          <p:cNvSpPr/>
          <p:nvPr/>
        </p:nvSpPr>
        <p:spPr>
          <a:xfrm>
            <a:off x="1258888" y="1196975"/>
            <a:ext cx="6626225" cy="511175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pic>
        <p:nvPicPr>
          <p:cNvPr id="12" name="Obrázok 11" descr="sel1.png"/>
          <p:cNvPicPr>
            <a:picLocks noChangeAspect="1"/>
          </p:cNvPicPr>
          <p:nvPr/>
        </p:nvPicPr>
        <p:blipFill>
          <a:blip r:embed="rId4" cstate="print"/>
          <a:srcRect/>
          <a:stretch>
            <a:fillRect/>
          </a:stretch>
        </p:blipFill>
        <p:spPr bwMode="auto">
          <a:xfrm>
            <a:off x="539750" y="1773238"/>
            <a:ext cx="3848100" cy="3168650"/>
          </a:xfrm>
          <a:prstGeom prst="rect">
            <a:avLst/>
          </a:prstGeom>
          <a:noFill/>
          <a:ln w="9525">
            <a:noFill/>
            <a:miter lim="800000"/>
            <a:headEnd/>
            <a:tailEnd/>
          </a:ln>
        </p:spPr>
      </p:pic>
      <p:pic>
        <p:nvPicPr>
          <p:cNvPr id="13" name="Obrázok 12" descr="sel2.png"/>
          <p:cNvPicPr>
            <a:picLocks noChangeAspect="1"/>
          </p:cNvPicPr>
          <p:nvPr/>
        </p:nvPicPr>
        <p:blipFill>
          <a:blip r:embed="rId5" cstate="print"/>
          <a:srcRect/>
          <a:stretch>
            <a:fillRect/>
          </a:stretch>
        </p:blipFill>
        <p:spPr bwMode="auto">
          <a:xfrm>
            <a:off x="4716463" y="1773238"/>
            <a:ext cx="3887787" cy="3200400"/>
          </a:xfrm>
          <a:prstGeom prst="rect">
            <a:avLst/>
          </a:prstGeom>
          <a:noFill/>
          <a:ln w="9525">
            <a:noFill/>
            <a:miter lim="800000"/>
            <a:headEnd/>
            <a:tailEnd/>
          </a:ln>
        </p:spPr>
      </p:pic>
      <p:sp>
        <p:nvSpPr>
          <p:cNvPr id="14" name="BlokTextu 13"/>
          <p:cNvSpPr txBox="1">
            <a:spLocks noChangeArrowheads="1"/>
          </p:cNvSpPr>
          <p:nvPr/>
        </p:nvSpPr>
        <p:spPr bwMode="auto">
          <a:xfrm>
            <a:off x="684213" y="4941888"/>
            <a:ext cx="3455987" cy="460375"/>
          </a:xfrm>
          <a:prstGeom prst="rect">
            <a:avLst/>
          </a:prstGeom>
          <a:noFill/>
          <a:ln w="9525">
            <a:noFill/>
            <a:miter lim="800000"/>
            <a:headEnd/>
            <a:tailEnd/>
          </a:ln>
        </p:spPr>
        <p:txBody>
          <a:bodyPr>
            <a:spAutoFit/>
          </a:bodyPr>
          <a:lstStyle/>
          <a:p>
            <a:pPr algn="ctr"/>
            <a:r>
              <a:rPr lang="sk-SK" sz="2400"/>
              <a:t>Image-Space Selection</a:t>
            </a:r>
          </a:p>
        </p:txBody>
      </p:sp>
      <p:sp>
        <p:nvSpPr>
          <p:cNvPr id="15" name="BlokTextu 14"/>
          <p:cNvSpPr txBox="1">
            <a:spLocks noChangeArrowheads="1"/>
          </p:cNvSpPr>
          <p:nvPr/>
        </p:nvSpPr>
        <p:spPr bwMode="auto">
          <a:xfrm>
            <a:off x="4859338" y="4941888"/>
            <a:ext cx="3457575" cy="460375"/>
          </a:xfrm>
          <a:prstGeom prst="rect">
            <a:avLst/>
          </a:prstGeom>
          <a:noFill/>
          <a:ln w="9525">
            <a:noFill/>
            <a:miter lim="800000"/>
            <a:headEnd/>
            <a:tailEnd/>
          </a:ln>
        </p:spPr>
        <p:txBody>
          <a:bodyPr>
            <a:spAutoFit/>
          </a:bodyPr>
          <a:lstStyle/>
          <a:p>
            <a:pPr algn="ctr"/>
            <a:r>
              <a:rPr lang="sk-SK" sz="2400"/>
              <a:t>Object-Space Selection</a:t>
            </a:r>
          </a:p>
        </p:txBody>
      </p:sp>
      <p:sp>
        <p:nvSpPr>
          <p:cNvPr id="16" name="Obdĺžnik 15"/>
          <p:cNvSpPr/>
          <p:nvPr/>
        </p:nvSpPr>
        <p:spPr>
          <a:xfrm>
            <a:off x="4716463" y="1412875"/>
            <a:ext cx="4032250" cy="482441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accel="50000" decel="50000" fill="hold" nodeType="withEffect">
                                  <p:stCondLst>
                                    <p:cond delay="0"/>
                                  </p:stCondLst>
                                  <p:childTnLst>
                                    <p:animMotion origin="layout" path="M 3.88889E-6 -4.46656E-6 L -0.00174 0.10507 " pathEditMode="relative" rAng="0" ptsTypes="AA">
                                      <p:cBhvr>
                                        <p:cTn id="9" dur="1000" fill="hold"/>
                                        <p:tgtEl>
                                          <p:spTgt spid="6"/>
                                        </p:tgtEl>
                                        <p:attrNameLst>
                                          <p:attrName>ppt_x</p:attrName>
                                          <p:attrName>ppt_y</p:attrName>
                                        </p:attrNameLst>
                                      </p:cBhvr>
                                      <p:rCtr x="-1" y="53"/>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4" grpId="0"/>
      <p:bldP spid="15"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r>
              <a:rPr lang="en-US" dirty="0" smtClean="0"/>
              <a:t>Context-</a:t>
            </a:r>
            <a:r>
              <a:rPr lang="sk-SK" dirty="0" smtClean="0"/>
              <a:t> </a:t>
            </a:r>
            <a:r>
              <a:rPr lang="en-US" dirty="0" smtClean="0"/>
              <a:t>Dependency</a:t>
            </a:r>
          </a:p>
        </p:txBody>
      </p:sp>
      <p:sp>
        <p:nvSpPr>
          <p:cNvPr id="17411" name="Zástupný symbol päty 3"/>
          <p:cNvSpPr>
            <a:spLocks noGrp="1"/>
          </p:cNvSpPr>
          <p:nvPr>
            <p:ph type="ftr" sz="quarter" idx="10"/>
          </p:nvPr>
        </p:nvSpPr>
        <p:spPr>
          <a:noFill/>
        </p:spPr>
        <p:txBody>
          <a:bodyPr/>
          <a:lstStyle/>
          <a:p>
            <a:r>
              <a:rPr lang="de-AT" smtClean="0"/>
              <a:t>Peter Mindek</a:t>
            </a:r>
          </a:p>
        </p:txBody>
      </p:sp>
      <p:sp>
        <p:nvSpPr>
          <p:cNvPr id="17412" name="Zástupný symbol čísla snímky 4"/>
          <p:cNvSpPr>
            <a:spLocks noGrp="1"/>
          </p:cNvSpPr>
          <p:nvPr>
            <p:ph type="sldNum" sz="quarter" idx="11"/>
          </p:nvPr>
        </p:nvSpPr>
        <p:spPr>
          <a:noFill/>
        </p:spPr>
        <p:txBody>
          <a:bodyPr/>
          <a:lstStyle/>
          <a:p>
            <a:fld id="{C0B9283B-4DF8-43F7-B1E6-444F765401D3}" type="slidenum">
              <a:rPr lang="de-AT" smtClean="0"/>
              <a:pPr/>
              <a:t>39</a:t>
            </a:fld>
            <a:endParaRPr lang="de-AT" smtClean="0"/>
          </a:p>
        </p:txBody>
      </p:sp>
      <p:pic>
        <p:nvPicPr>
          <p:cNvPr id="6" name="Obrázok 5" descr="sel0.png"/>
          <p:cNvPicPr>
            <a:picLocks noChangeAspect="1"/>
          </p:cNvPicPr>
          <p:nvPr/>
        </p:nvPicPr>
        <p:blipFill>
          <a:blip r:embed="rId2" cstate="print"/>
          <a:srcRect/>
          <a:stretch>
            <a:fillRect/>
          </a:stretch>
        </p:blipFill>
        <p:spPr bwMode="auto">
          <a:xfrm>
            <a:off x="2058988" y="692150"/>
            <a:ext cx="5073650" cy="4176713"/>
          </a:xfrm>
          <a:prstGeom prst="rect">
            <a:avLst/>
          </a:prstGeom>
          <a:noFill/>
          <a:ln w="9525">
            <a:noFill/>
            <a:miter lim="800000"/>
            <a:headEnd/>
            <a:tailEnd/>
          </a:ln>
        </p:spPr>
      </p:pic>
      <p:pic>
        <p:nvPicPr>
          <p:cNvPr id="7" name="Obrázok 6" descr="sel1.png"/>
          <p:cNvPicPr>
            <a:picLocks noChangeAspect="1"/>
          </p:cNvPicPr>
          <p:nvPr/>
        </p:nvPicPr>
        <p:blipFill>
          <a:blip r:embed="rId3" cstate="print"/>
          <a:srcRect/>
          <a:stretch>
            <a:fillRect/>
          </a:stretch>
        </p:blipFill>
        <p:spPr bwMode="auto">
          <a:xfrm>
            <a:off x="2051050" y="1412875"/>
            <a:ext cx="5073650" cy="4176713"/>
          </a:xfrm>
          <a:prstGeom prst="rect">
            <a:avLst/>
          </a:prstGeom>
          <a:noFill/>
          <a:ln w="9525">
            <a:noFill/>
            <a:miter lim="800000"/>
            <a:headEnd/>
            <a:tailEnd/>
          </a:ln>
        </p:spPr>
      </p:pic>
      <p:pic>
        <p:nvPicPr>
          <p:cNvPr id="16" name="Obrázok 15" descr="Untitled-5.png"/>
          <p:cNvPicPr>
            <a:picLocks noChangeAspect="1"/>
          </p:cNvPicPr>
          <p:nvPr/>
        </p:nvPicPr>
        <p:blipFill>
          <a:blip r:embed="rId4" cstate="print"/>
          <a:srcRect/>
          <a:stretch>
            <a:fillRect/>
          </a:stretch>
        </p:blipFill>
        <p:spPr bwMode="auto">
          <a:xfrm>
            <a:off x="2051050" y="1412875"/>
            <a:ext cx="5073650" cy="4176713"/>
          </a:xfrm>
          <a:prstGeom prst="rect">
            <a:avLst/>
          </a:prstGeom>
          <a:noFill/>
          <a:ln w="9525">
            <a:noFill/>
            <a:miter lim="800000"/>
            <a:headEnd/>
            <a:tailEnd/>
          </a:ln>
        </p:spPr>
      </p:pic>
      <p:sp>
        <p:nvSpPr>
          <p:cNvPr id="17" name="BlokTextu 16"/>
          <p:cNvSpPr txBox="1">
            <a:spLocks noChangeArrowheads="1"/>
          </p:cNvSpPr>
          <p:nvPr/>
        </p:nvSpPr>
        <p:spPr bwMode="auto">
          <a:xfrm>
            <a:off x="179388" y="1196975"/>
            <a:ext cx="1800225" cy="584200"/>
          </a:xfrm>
          <a:prstGeom prst="rect">
            <a:avLst/>
          </a:prstGeom>
          <a:noFill/>
          <a:ln w="9525">
            <a:noFill/>
            <a:miter lim="800000"/>
            <a:headEnd/>
            <a:tailEnd/>
          </a:ln>
        </p:spPr>
        <p:txBody>
          <a:bodyPr>
            <a:spAutoFit/>
          </a:bodyPr>
          <a:lstStyle/>
          <a:p>
            <a:r>
              <a:rPr lang="sk-SK" sz="3200"/>
              <a:t>Context:</a:t>
            </a:r>
          </a:p>
        </p:txBody>
      </p:sp>
      <p:pic>
        <p:nvPicPr>
          <p:cNvPr id="18" name="Obrázok 17" descr="ctx0.png"/>
          <p:cNvPicPr>
            <a:picLocks noChangeAspect="1"/>
          </p:cNvPicPr>
          <p:nvPr/>
        </p:nvPicPr>
        <p:blipFill>
          <a:blip r:embed="rId5" cstate="print"/>
          <a:srcRect/>
          <a:stretch>
            <a:fillRect/>
          </a:stretch>
        </p:blipFill>
        <p:spPr bwMode="auto">
          <a:xfrm>
            <a:off x="611188" y="1844675"/>
            <a:ext cx="928687" cy="3486150"/>
          </a:xfrm>
          <a:prstGeom prst="rect">
            <a:avLst/>
          </a:prstGeom>
          <a:noFill/>
          <a:ln w="9525">
            <a:noFill/>
            <a:miter lim="800000"/>
            <a:headEnd/>
            <a:tailEnd/>
          </a:ln>
        </p:spPr>
      </p:pic>
      <p:pic>
        <p:nvPicPr>
          <p:cNvPr id="19" name="Obrázok 18" descr="ctx1.png"/>
          <p:cNvPicPr>
            <a:picLocks noChangeAspect="1"/>
          </p:cNvPicPr>
          <p:nvPr/>
        </p:nvPicPr>
        <p:blipFill>
          <a:blip r:embed="rId6" cstate="print"/>
          <a:srcRect/>
          <a:stretch>
            <a:fillRect/>
          </a:stretch>
        </p:blipFill>
        <p:spPr bwMode="auto">
          <a:xfrm>
            <a:off x="612775" y="1843088"/>
            <a:ext cx="927100" cy="3484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accel="50000" decel="50000" fill="hold" nodeType="withEffect">
                                  <p:stCondLst>
                                    <p:cond delay="0"/>
                                  </p:stCondLst>
                                  <p:childTnLst>
                                    <p:animMotion origin="layout" path="M 3.88889E-6 -4.46656E-6 L -0.00174 0.10507 " pathEditMode="relative" rAng="0" ptsTypes="AA">
                                      <p:cBhvr>
                                        <p:cTn id="9" dur="1000" fill="hold"/>
                                        <p:tgtEl>
                                          <p:spTgt spid="6"/>
                                        </p:tgtEl>
                                        <p:attrNameLst>
                                          <p:attrName>ppt_x</p:attrName>
                                          <p:attrName>ppt_y</p:attrName>
                                        </p:attrNameLst>
                                      </p:cBhvr>
                                      <p:rCtr x="-1" y="53"/>
                                    </p:animMotion>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4</a:t>
            </a:fld>
            <a:endParaRPr lang="de-AT" dirty="0"/>
          </a:p>
        </p:txBody>
      </p:sp>
      <p:pic>
        <p:nvPicPr>
          <p:cNvPr id="7" name="Picture 6" descr="converge.gif"/>
          <p:cNvPicPr>
            <a:picLocks noChangeAspect="1"/>
          </p:cNvPicPr>
          <p:nvPr/>
        </p:nvPicPr>
        <p:blipFill>
          <a:blip r:embed="rId3"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sk-SK" smtClean="0"/>
              <a:t>Contextual Snapshots - Overview</a:t>
            </a:r>
            <a:endParaRPr lang="de-AT" smtClean="0"/>
          </a:p>
        </p:txBody>
      </p:sp>
      <p:sp>
        <p:nvSpPr>
          <p:cNvPr id="20483" name="Footer Placeholder 3"/>
          <p:cNvSpPr>
            <a:spLocks noGrp="1"/>
          </p:cNvSpPr>
          <p:nvPr>
            <p:ph type="ftr" sz="quarter" idx="10"/>
          </p:nvPr>
        </p:nvSpPr>
        <p:spPr>
          <a:noFill/>
        </p:spPr>
        <p:txBody>
          <a:bodyPr/>
          <a:lstStyle/>
          <a:p>
            <a:r>
              <a:rPr lang="de-AT" smtClean="0"/>
              <a:t>Peter Mindek</a:t>
            </a:r>
          </a:p>
        </p:txBody>
      </p:sp>
      <p:sp>
        <p:nvSpPr>
          <p:cNvPr id="20484" name="Slide Number Placeholder 4"/>
          <p:cNvSpPr>
            <a:spLocks noGrp="1"/>
          </p:cNvSpPr>
          <p:nvPr>
            <p:ph type="sldNum" sz="quarter" idx="11"/>
          </p:nvPr>
        </p:nvSpPr>
        <p:spPr>
          <a:noFill/>
        </p:spPr>
        <p:txBody>
          <a:bodyPr/>
          <a:lstStyle/>
          <a:p>
            <a:fld id="{E9350C2D-D8F8-405A-B9E8-D952A5A6B284}" type="slidenum">
              <a:rPr lang="de-AT" smtClean="0"/>
              <a:pPr/>
              <a:t>40</a:t>
            </a:fld>
            <a:endParaRPr lang="de-AT" smtClean="0"/>
          </a:p>
        </p:txBody>
      </p:sp>
      <p:pic>
        <p:nvPicPr>
          <p:cNvPr id="34818" name="Picture 2"/>
          <p:cNvPicPr>
            <a:picLocks noChangeAspect="1" noChangeArrowheads="1"/>
          </p:cNvPicPr>
          <p:nvPr/>
        </p:nvPicPr>
        <p:blipFill>
          <a:blip r:embed="rId3" cstate="print"/>
          <a:srcRect/>
          <a:stretch>
            <a:fillRect/>
          </a:stretch>
        </p:blipFill>
        <p:spPr bwMode="auto">
          <a:xfrm>
            <a:off x="3203575" y="3789363"/>
            <a:ext cx="2735263" cy="2649537"/>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3203575" y="3789363"/>
            <a:ext cx="2735263" cy="2649537"/>
          </a:xfrm>
          <a:prstGeom prst="rect">
            <a:avLst/>
          </a:prstGeom>
          <a:noFill/>
          <a:ln w="9525">
            <a:noFill/>
            <a:miter lim="800000"/>
            <a:headEnd/>
            <a:tailEnd/>
          </a:ln>
        </p:spPr>
      </p:pic>
      <p:pic>
        <p:nvPicPr>
          <p:cNvPr id="34820" name="Picture 4"/>
          <p:cNvPicPr>
            <a:picLocks noChangeAspect="1" noChangeArrowheads="1"/>
          </p:cNvPicPr>
          <p:nvPr/>
        </p:nvPicPr>
        <p:blipFill>
          <a:blip r:embed="rId5" cstate="print"/>
          <a:srcRect/>
          <a:stretch>
            <a:fillRect/>
          </a:stretch>
        </p:blipFill>
        <p:spPr bwMode="auto">
          <a:xfrm>
            <a:off x="3203575" y="3789363"/>
            <a:ext cx="2735263" cy="2649537"/>
          </a:xfrm>
          <a:prstGeom prst="rect">
            <a:avLst/>
          </a:prstGeom>
          <a:noFill/>
          <a:ln w="9525">
            <a:noFill/>
            <a:miter lim="800000"/>
            <a:headEnd/>
            <a:tailEnd/>
          </a:ln>
        </p:spPr>
      </p:pic>
      <p:pic>
        <p:nvPicPr>
          <p:cNvPr id="34821" name="Picture 5"/>
          <p:cNvPicPr>
            <a:picLocks noChangeAspect="1" noChangeArrowheads="1"/>
          </p:cNvPicPr>
          <p:nvPr/>
        </p:nvPicPr>
        <p:blipFill>
          <a:blip r:embed="rId6" cstate="print"/>
          <a:srcRect/>
          <a:stretch>
            <a:fillRect/>
          </a:stretch>
        </p:blipFill>
        <p:spPr bwMode="auto">
          <a:xfrm>
            <a:off x="323850" y="882650"/>
            <a:ext cx="2735263" cy="2649538"/>
          </a:xfrm>
          <a:prstGeom prst="rect">
            <a:avLst/>
          </a:prstGeom>
          <a:noFill/>
          <a:ln w="9525">
            <a:noFill/>
            <a:miter lim="800000"/>
            <a:headEnd/>
            <a:tailEnd/>
          </a:ln>
        </p:spPr>
      </p:pic>
      <p:pic>
        <p:nvPicPr>
          <p:cNvPr id="34822" name="Picture 6"/>
          <p:cNvPicPr>
            <a:picLocks noChangeAspect="1" noChangeArrowheads="1"/>
          </p:cNvPicPr>
          <p:nvPr/>
        </p:nvPicPr>
        <p:blipFill>
          <a:blip r:embed="rId7" cstate="print"/>
          <a:srcRect/>
          <a:stretch>
            <a:fillRect/>
          </a:stretch>
        </p:blipFill>
        <p:spPr bwMode="auto">
          <a:xfrm>
            <a:off x="3203575" y="3789363"/>
            <a:ext cx="2735263" cy="2649537"/>
          </a:xfrm>
          <a:prstGeom prst="rect">
            <a:avLst/>
          </a:prstGeom>
          <a:noFill/>
          <a:ln w="9525">
            <a:noFill/>
            <a:miter lim="800000"/>
            <a:headEnd/>
            <a:tailEnd/>
          </a:ln>
        </p:spPr>
      </p:pic>
      <p:pic>
        <p:nvPicPr>
          <p:cNvPr id="34823" name="Picture 7"/>
          <p:cNvPicPr>
            <a:picLocks noChangeAspect="1" noChangeArrowheads="1"/>
          </p:cNvPicPr>
          <p:nvPr/>
        </p:nvPicPr>
        <p:blipFill>
          <a:blip r:embed="rId8" cstate="print"/>
          <a:srcRect/>
          <a:stretch>
            <a:fillRect/>
          </a:stretch>
        </p:blipFill>
        <p:spPr bwMode="auto">
          <a:xfrm>
            <a:off x="323850" y="882650"/>
            <a:ext cx="2735263" cy="2649538"/>
          </a:xfrm>
          <a:prstGeom prst="rect">
            <a:avLst/>
          </a:prstGeom>
          <a:noFill/>
          <a:ln w="9525">
            <a:noFill/>
            <a:miter lim="800000"/>
            <a:headEnd/>
            <a:tailEnd/>
          </a:ln>
        </p:spPr>
      </p:pic>
      <p:pic>
        <p:nvPicPr>
          <p:cNvPr id="34824" name="Picture 8"/>
          <p:cNvPicPr>
            <a:picLocks noChangeAspect="1" noChangeArrowheads="1"/>
          </p:cNvPicPr>
          <p:nvPr/>
        </p:nvPicPr>
        <p:blipFill>
          <a:blip r:embed="rId9" cstate="print"/>
          <a:srcRect/>
          <a:stretch>
            <a:fillRect/>
          </a:stretch>
        </p:blipFill>
        <p:spPr bwMode="auto">
          <a:xfrm>
            <a:off x="3203575" y="3789363"/>
            <a:ext cx="2735263" cy="2649537"/>
          </a:xfrm>
          <a:prstGeom prst="rect">
            <a:avLst/>
          </a:prstGeom>
          <a:noFill/>
          <a:ln w="9525">
            <a:noFill/>
            <a:miter lim="800000"/>
            <a:headEnd/>
            <a:tailEnd/>
          </a:ln>
        </p:spPr>
      </p:pic>
      <p:pic>
        <p:nvPicPr>
          <p:cNvPr id="34825" name="Picture 9"/>
          <p:cNvPicPr>
            <a:picLocks noChangeAspect="1" noChangeArrowheads="1"/>
          </p:cNvPicPr>
          <p:nvPr/>
        </p:nvPicPr>
        <p:blipFill>
          <a:blip r:embed="rId10" cstate="print"/>
          <a:srcRect/>
          <a:stretch>
            <a:fillRect/>
          </a:stretch>
        </p:blipFill>
        <p:spPr bwMode="auto">
          <a:xfrm>
            <a:off x="3203575" y="3789363"/>
            <a:ext cx="2735263" cy="2649537"/>
          </a:xfrm>
          <a:prstGeom prst="rect">
            <a:avLst/>
          </a:prstGeom>
          <a:noFill/>
          <a:ln w="9525">
            <a:noFill/>
            <a:miter lim="800000"/>
            <a:headEnd/>
            <a:tailEnd/>
          </a:ln>
        </p:spPr>
      </p:pic>
      <p:pic>
        <p:nvPicPr>
          <p:cNvPr id="34826" name="Picture 10"/>
          <p:cNvPicPr>
            <a:picLocks noChangeAspect="1" noChangeArrowheads="1"/>
          </p:cNvPicPr>
          <p:nvPr/>
        </p:nvPicPr>
        <p:blipFill>
          <a:blip r:embed="rId11" cstate="print"/>
          <a:srcRect/>
          <a:stretch>
            <a:fillRect/>
          </a:stretch>
        </p:blipFill>
        <p:spPr bwMode="auto">
          <a:xfrm>
            <a:off x="3203575" y="882650"/>
            <a:ext cx="2735263" cy="2649538"/>
          </a:xfrm>
          <a:prstGeom prst="rect">
            <a:avLst/>
          </a:prstGeom>
          <a:noFill/>
          <a:ln w="9525">
            <a:noFill/>
            <a:miter lim="800000"/>
            <a:headEnd/>
            <a:tailEnd/>
          </a:ln>
        </p:spPr>
      </p:pic>
      <p:pic>
        <p:nvPicPr>
          <p:cNvPr id="34827" name="Picture 11"/>
          <p:cNvPicPr>
            <a:picLocks noChangeAspect="1" noChangeArrowheads="1"/>
          </p:cNvPicPr>
          <p:nvPr/>
        </p:nvPicPr>
        <p:blipFill>
          <a:blip r:embed="rId12" cstate="print"/>
          <a:srcRect/>
          <a:stretch>
            <a:fillRect/>
          </a:stretch>
        </p:blipFill>
        <p:spPr bwMode="auto">
          <a:xfrm>
            <a:off x="3203575" y="3789363"/>
            <a:ext cx="2735263" cy="2649537"/>
          </a:xfrm>
          <a:prstGeom prst="rect">
            <a:avLst/>
          </a:prstGeom>
          <a:noFill/>
          <a:ln w="9525">
            <a:noFill/>
            <a:miter lim="800000"/>
            <a:headEnd/>
            <a:tailEnd/>
          </a:ln>
        </p:spPr>
      </p:pic>
      <p:pic>
        <p:nvPicPr>
          <p:cNvPr id="34828" name="Picture 12"/>
          <p:cNvPicPr>
            <a:picLocks noChangeAspect="1" noChangeArrowheads="1"/>
          </p:cNvPicPr>
          <p:nvPr/>
        </p:nvPicPr>
        <p:blipFill>
          <a:blip r:embed="rId13" cstate="print"/>
          <a:srcRect/>
          <a:stretch>
            <a:fillRect/>
          </a:stretch>
        </p:blipFill>
        <p:spPr bwMode="auto">
          <a:xfrm>
            <a:off x="3203575" y="882650"/>
            <a:ext cx="2735263" cy="2649538"/>
          </a:xfrm>
          <a:prstGeom prst="rect">
            <a:avLst/>
          </a:prstGeom>
          <a:noFill/>
          <a:ln w="9525">
            <a:noFill/>
            <a:miter lim="800000"/>
            <a:headEnd/>
            <a:tailEnd/>
          </a:ln>
        </p:spPr>
      </p:pic>
      <p:pic>
        <p:nvPicPr>
          <p:cNvPr id="34829" name="Picture 13"/>
          <p:cNvPicPr>
            <a:picLocks noChangeAspect="1" noChangeArrowheads="1"/>
          </p:cNvPicPr>
          <p:nvPr/>
        </p:nvPicPr>
        <p:blipFill>
          <a:blip r:embed="rId14" cstate="print"/>
          <a:srcRect/>
          <a:stretch>
            <a:fillRect/>
          </a:stretch>
        </p:blipFill>
        <p:spPr bwMode="auto">
          <a:xfrm>
            <a:off x="3203575" y="3789363"/>
            <a:ext cx="2735263" cy="2649537"/>
          </a:xfrm>
          <a:prstGeom prst="rect">
            <a:avLst/>
          </a:prstGeom>
          <a:noFill/>
          <a:ln w="9525">
            <a:noFill/>
            <a:miter lim="800000"/>
            <a:headEnd/>
            <a:tailEnd/>
          </a:ln>
        </p:spPr>
      </p:pic>
      <p:pic>
        <p:nvPicPr>
          <p:cNvPr id="34830" name="Picture 14"/>
          <p:cNvPicPr>
            <a:picLocks noChangeAspect="1" noChangeArrowheads="1"/>
          </p:cNvPicPr>
          <p:nvPr/>
        </p:nvPicPr>
        <p:blipFill>
          <a:blip r:embed="rId15" cstate="print"/>
          <a:srcRect/>
          <a:stretch>
            <a:fillRect/>
          </a:stretch>
        </p:blipFill>
        <p:spPr bwMode="auto">
          <a:xfrm>
            <a:off x="3203575" y="3789363"/>
            <a:ext cx="2735263" cy="2649537"/>
          </a:xfrm>
          <a:prstGeom prst="rect">
            <a:avLst/>
          </a:prstGeom>
          <a:noFill/>
          <a:ln w="9525">
            <a:noFill/>
            <a:miter lim="800000"/>
            <a:headEnd/>
            <a:tailEnd/>
          </a:ln>
        </p:spPr>
      </p:pic>
      <p:pic>
        <p:nvPicPr>
          <p:cNvPr id="34831" name="Picture 15"/>
          <p:cNvPicPr>
            <a:picLocks noChangeAspect="1" noChangeArrowheads="1"/>
          </p:cNvPicPr>
          <p:nvPr/>
        </p:nvPicPr>
        <p:blipFill>
          <a:blip r:embed="rId16" cstate="print"/>
          <a:srcRect/>
          <a:stretch>
            <a:fillRect/>
          </a:stretch>
        </p:blipFill>
        <p:spPr bwMode="auto">
          <a:xfrm>
            <a:off x="6083300" y="882650"/>
            <a:ext cx="2735263" cy="2649538"/>
          </a:xfrm>
          <a:prstGeom prst="rect">
            <a:avLst/>
          </a:prstGeom>
          <a:noFill/>
          <a:ln w="9525">
            <a:noFill/>
            <a:miter lim="800000"/>
            <a:headEnd/>
            <a:tailEnd/>
          </a:ln>
        </p:spPr>
      </p:pic>
      <p:pic>
        <p:nvPicPr>
          <p:cNvPr id="34832" name="Picture 16"/>
          <p:cNvPicPr>
            <a:picLocks noChangeAspect="1" noChangeArrowheads="1"/>
          </p:cNvPicPr>
          <p:nvPr/>
        </p:nvPicPr>
        <p:blipFill>
          <a:blip r:embed="rId17" cstate="print"/>
          <a:srcRect/>
          <a:stretch>
            <a:fillRect/>
          </a:stretch>
        </p:blipFill>
        <p:spPr bwMode="auto">
          <a:xfrm>
            <a:off x="3203575" y="3789363"/>
            <a:ext cx="2735263" cy="2649537"/>
          </a:xfrm>
          <a:prstGeom prst="rect">
            <a:avLst/>
          </a:prstGeom>
          <a:noFill/>
          <a:ln w="9525">
            <a:noFill/>
            <a:miter lim="800000"/>
            <a:headEnd/>
            <a:tailEnd/>
          </a:ln>
        </p:spPr>
      </p:pic>
      <p:pic>
        <p:nvPicPr>
          <p:cNvPr id="34833" name="Picture 17"/>
          <p:cNvPicPr>
            <a:picLocks noChangeAspect="1" noChangeArrowheads="1"/>
          </p:cNvPicPr>
          <p:nvPr/>
        </p:nvPicPr>
        <p:blipFill>
          <a:blip r:embed="rId18" cstate="print"/>
          <a:srcRect/>
          <a:stretch>
            <a:fillRect/>
          </a:stretch>
        </p:blipFill>
        <p:spPr bwMode="auto">
          <a:xfrm>
            <a:off x="3203575" y="3789363"/>
            <a:ext cx="2735263" cy="2649537"/>
          </a:xfrm>
          <a:prstGeom prst="rect">
            <a:avLst/>
          </a:prstGeom>
          <a:noFill/>
          <a:ln w="9525">
            <a:noFill/>
            <a:miter lim="800000"/>
            <a:headEnd/>
            <a:tailEnd/>
          </a:ln>
        </p:spPr>
      </p:pic>
      <p:pic>
        <p:nvPicPr>
          <p:cNvPr id="34834" name="Picture 18"/>
          <p:cNvPicPr>
            <a:picLocks noChangeAspect="1" noChangeArrowheads="1"/>
          </p:cNvPicPr>
          <p:nvPr/>
        </p:nvPicPr>
        <p:blipFill>
          <a:blip r:embed="rId19" cstate="print"/>
          <a:srcRect/>
          <a:stretch>
            <a:fillRect/>
          </a:stretch>
        </p:blipFill>
        <p:spPr bwMode="auto">
          <a:xfrm>
            <a:off x="6083300" y="882650"/>
            <a:ext cx="2735263" cy="2649538"/>
          </a:xfrm>
          <a:prstGeom prst="rect">
            <a:avLst/>
          </a:prstGeom>
          <a:noFill/>
          <a:ln w="9525">
            <a:noFill/>
            <a:miter lim="800000"/>
            <a:headEnd/>
            <a:tailEnd/>
          </a:ln>
        </p:spPr>
      </p:pic>
      <p:pic>
        <p:nvPicPr>
          <p:cNvPr id="34835" name="Picture 19"/>
          <p:cNvPicPr>
            <a:picLocks noChangeAspect="1" noChangeArrowheads="1"/>
          </p:cNvPicPr>
          <p:nvPr/>
        </p:nvPicPr>
        <p:blipFill>
          <a:blip r:embed="rId20" cstate="print"/>
          <a:srcRect/>
          <a:stretch>
            <a:fillRect/>
          </a:stretch>
        </p:blipFill>
        <p:spPr bwMode="auto">
          <a:xfrm>
            <a:off x="6084888" y="882650"/>
            <a:ext cx="2733675" cy="2649538"/>
          </a:xfrm>
          <a:prstGeom prst="rect">
            <a:avLst/>
          </a:prstGeom>
          <a:noFill/>
          <a:ln w="9525">
            <a:noFill/>
            <a:miter lim="800000"/>
            <a:headEnd/>
            <a:tailEnd/>
          </a:ln>
        </p:spPr>
      </p:pic>
      <p:pic>
        <p:nvPicPr>
          <p:cNvPr id="34836" name="Picture 20"/>
          <p:cNvPicPr>
            <a:picLocks noChangeAspect="1" noChangeArrowheads="1"/>
          </p:cNvPicPr>
          <p:nvPr/>
        </p:nvPicPr>
        <p:blipFill>
          <a:blip r:embed="rId21" cstate="print"/>
          <a:srcRect/>
          <a:stretch>
            <a:fillRect/>
          </a:stretch>
        </p:blipFill>
        <p:spPr bwMode="auto">
          <a:xfrm>
            <a:off x="3203575" y="3789363"/>
            <a:ext cx="2735263" cy="2649537"/>
          </a:xfrm>
          <a:prstGeom prst="rect">
            <a:avLst/>
          </a:prstGeom>
          <a:noFill/>
          <a:ln w="9525">
            <a:noFill/>
            <a:miter lim="800000"/>
            <a:headEnd/>
            <a:tailEnd/>
          </a:ln>
        </p:spPr>
      </p:pic>
      <p:pic>
        <p:nvPicPr>
          <p:cNvPr id="34837" name="Picture 21"/>
          <p:cNvPicPr>
            <a:picLocks noChangeAspect="1" noChangeArrowheads="1"/>
          </p:cNvPicPr>
          <p:nvPr/>
        </p:nvPicPr>
        <p:blipFill>
          <a:blip r:embed="rId22" cstate="print"/>
          <a:srcRect/>
          <a:stretch>
            <a:fillRect/>
          </a:stretch>
        </p:blipFill>
        <p:spPr bwMode="auto">
          <a:xfrm>
            <a:off x="6083300" y="882650"/>
            <a:ext cx="2735263" cy="2649538"/>
          </a:xfrm>
          <a:prstGeom prst="rect">
            <a:avLst/>
          </a:prstGeom>
          <a:noFill/>
          <a:ln w="9525">
            <a:noFill/>
            <a:miter lim="800000"/>
            <a:headEnd/>
            <a:tailEnd/>
          </a:ln>
        </p:spPr>
      </p:pic>
      <p:pic>
        <p:nvPicPr>
          <p:cNvPr id="34840" name="Picture 24"/>
          <p:cNvPicPr>
            <a:picLocks noChangeAspect="1" noChangeArrowheads="1"/>
          </p:cNvPicPr>
          <p:nvPr/>
        </p:nvPicPr>
        <p:blipFill>
          <a:blip r:embed="rId11" cstate="print"/>
          <a:srcRect/>
          <a:stretch>
            <a:fillRect/>
          </a:stretch>
        </p:blipFill>
        <p:spPr bwMode="auto">
          <a:xfrm>
            <a:off x="3203575" y="882650"/>
            <a:ext cx="2735263" cy="2649538"/>
          </a:xfrm>
          <a:prstGeom prst="rect">
            <a:avLst/>
          </a:prstGeom>
          <a:noFill/>
          <a:ln w="9525">
            <a:noFill/>
            <a:miter lim="800000"/>
            <a:headEnd/>
            <a:tailEnd/>
          </a:ln>
        </p:spPr>
      </p:pic>
      <p:pic>
        <p:nvPicPr>
          <p:cNvPr id="34841" name="Picture 25"/>
          <p:cNvPicPr>
            <a:picLocks noChangeAspect="1" noChangeArrowheads="1"/>
          </p:cNvPicPr>
          <p:nvPr/>
        </p:nvPicPr>
        <p:blipFill>
          <a:blip r:embed="rId7" cstate="print"/>
          <a:srcRect/>
          <a:stretch>
            <a:fillRect/>
          </a:stretch>
        </p:blipFill>
        <p:spPr bwMode="auto">
          <a:xfrm>
            <a:off x="3203575" y="3789363"/>
            <a:ext cx="2735263" cy="2649537"/>
          </a:xfrm>
          <a:prstGeom prst="rect">
            <a:avLst/>
          </a:prstGeom>
          <a:noFill/>
          <a:ln w="9525">
            <a:noFill/>
            <a:miter lim="800000"/>
            <a:headEnd/>
            <a:tailEnd/>
          </a:ln>
        </p:spPr>
      </p:pic>
      <p:pic>
        <p:nvPicPr>
          <p:cNvPr id="34842" name="Picture 26"/>
          <p:cNvPicPr>
            <a:picLocks noChangeAspect="1" noChangeArrowheads="1"/>
          </p:cNvPicPr>
          <p:nvPr/>
        </p:nvPicPr>
        <p:blipFill>
          <a:blip r:embed="rId9" cstate="print"/>
          <a:srcRect/>
          <a:stretch>
            <a:fillRect/>
          </a:stretch>
        </p:blipFill>
        <p:spPr bwMode="auto">
          <a:xfrm>
            <a:off x="3203575" y="3789363"/>
            <a:ext cx="2735263" cy="2649537"/>
          </a:xfrm>
          <a:prstGeom prst="rect">
            <a:avLst/>
          </a:prstGeom>
          <a:noFill/>
          <a:ln w="9525">
            <a:noFill/>
            <a:miter lim="800000"/>
            <a:headEnd/>
            <a:tailEnd/>
          </a:ln>
        </p:spPr>
      </p:pic>
      <p:pic>
        <p:nvPicPr>
          <p:cNvPr id="34843" name="Picture 27"/>
          <p:cNvPicPr>
            <a:picLocks noChangeAspect="1" noChangeArrowheads="1"/>
          </p:cNvPicPr>
          <p:nvPr/>
        </p:nvPicPr>
        <p:blipFill>
          <a:blip r:embed="rId23" cstate="print"/>
          <a:srcRect/>
          <a:stretch>
            <a:fillRect/>
          </a:stretch>
        </p:blipFill>
        <p:spPr bwMode="auto">
          <a:xfrm>
            <a:off x="3203575" y="3789363"/>
            <a:ext cx="2735263" cy="2649537"/>
          </a:xfrm>
          <a:prstGeom prst="rect">
            <a:avLst/>
          </a:prstGeom>
          <a:noFill/>
          <a:ln w="9525">
            <a:noFill/>
            <a:miter lim="800000"/>
            <a:headEnd/>
            <a:tailEnd/>
          </a:ln>
        </p:spPr>
      </p:pic>
      <p:pic>
        <p:nvPicPr>
          <p:cNvPr id="34844" name="Picture 28"/>
          <p:cNvPicPr>
            <a:picLocks noChangeAspect="1" noChangeArrowheads="1"/>
          </p:cNvPicPr>
          <p:nvPr/>
        </p:nvPicPr>
        <p:blipFill>
          <a:blip r:embed="rId24" cstate="print"/>
          <a:srcRect/>
          <a:stretch>
            <a:fillRect/>
          </a:stretch>
        </p:blipFill>
        <p:spPr bwMode="auto">
          <a:xfrm>
            <a:off x="3203575" y="882650"/>
            <a:ext cx="2735263" cy="2649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1000"/>
                                        <p:tgtEl>
                                          <p:spTgt spid="34818"/>
                                        </p:tgtEl>
                                      </p:cBhvr>
                                    </p:animEffect>
                                  </p:childTnLst>
                                </p:cTn>
                              </p:par>
                              <p:par>
                                <p:cTn id="8" presetID="42" presetClass="path" presetSubtype="0" accel="50000" decel="50000" fill="hold" nodeType="withEffect">
                                  <p:stCondLst>
                                    <p:cond delay="0"/>
                                  </p:stCondLst>
                                  <p:childTnLst>
                                    <p:animMotion origin="layout" path="M 0.00017 -0.05671 L 3.61111E-6 -1.85185E-6 " pathEditMode="relative" rAng="0" ptsTypes="AA">
                                      <p:cBhvr>
                                        <p:cTn id="9" dur="1000" fill="hold"/>
                                        <p:tgtEl>
                                          <p:spTgt spid="34818"/>
                                        </p:tgtEl>
                                        <p:attrNameLst>
                                          <p:attrName>ppt_x</p:attrName>
                                          <p:attrName>ppt_y</p:attrName>
                                        </p:attrNameLst>
                                      </p:cBhvr>
                                      <p:rCtr x="0" y="28"/>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4819"/>
                                        </p:tgtEl>
                                        <p:attrNameLst>
                                          <p:attrName>style.visibility</p:attrName>
                                        </p:attrNameLst>
                                      </p:cBhvr>
                                      <p:to>
                                        <p:strVal val="visible"/>
                                      </p:to>
                                    </p:set>
                                    <p:animEffect transition="in" filter="fade">
                                      <p:cBhvr>
                                        <p:cTn id="14" dur="500"/>
                                        <p:tgtEl>
                                          <p:spTgt spid="348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820"/>
                                        </p:tgtEl>
                                        <p:attrNameLst>
                                          <p:attrName>style.visibility</p:attrName>
                                        </p:attrNameLst>
                                      </p:cBhvr>
                                      <p:to>
                                        <p:strVal val="visible"/>
                                      </p:to>
                                    </p:set>
                                    <p:animEffect transition="in" filter="fade">
                                      <p:cBhvr>
                                        <p:cTn id="19" dur="1000"/>
                                        <p:tgtEl>
                                          <p:spTgt spid="34820"/>
                                        </p:tgtEl>
                                      </p:cBhvr>
                                    </p:animEffect>
                                  </p:childTnLst>
                                </p:cTn>
                              </p:par>
                              <p:par>
                                <p:cTn id="20" presetID="56" presetClass="path" presetSubtype="0" accel="50000" decel="50000" fill="hold" nodeType="withEffect">
                                  <p:stCondLst>
                                    <p:cond delay="0"/>
                                  </p:stCondLst>
                                  <p:childTnLst>
                                    <p:animMotion origin="layout" path="M 3.61111E-6 -1.85185E-6 L -0.31476 -0.42407 " pathEditMode="relative" rAng="0" ptsTypes="AA">
                                      <p:cBhvr>
                                        <p:cTn id="21" dur="1000" fill="hold"/>
                                        <p:tgtEl>
                                          <p:spTgt spid="34820"/>
                                        </p:tgtEl>
                                        <p:attrNameLst>
                                          <p:attrName>ppt_x</p:attrName>
                                          <p:attrName>ppt_y</p:attrName>
                                        </p:attrNameLst>
                                      </p:cBhvr>
                                      <p:rCtr x="-157" y="-212"/>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821"/>
                                        </p:tgtEl>
                                        <p:attrNameLst>
                                          <p:attrName>style.visibility</p:attrName>
                                        </p:attrNameLst>
                                      </p:cBhvr>
                                      <p:to>
                                        <p:strVal val="visible"/>
                                      </p:to>
                                    </p:set>
                                    <p:animEffect transition="in" filter="fade">
                                      <p:cBhvr>
                                        <p:cTn id="26" dur="500"/>
                                        <p:tgtEl>
                                          <p:spTgt spid="348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822"/>
                                        </p:tgtEl>
                                        <p:attrNameLst>
                                          <p:attrName>style.visibility</p:attrName>
                                        </p:attrNameLst>
                                      </p:cBhvr>
                                      <p:to>
                                        <p:strVal val="visible"/>
                                      </p:to>
                                    </p:set>
                                    <p:animEffect transition="in" filter="fade">
                                      <p:cBhvr>
                                        <p:cTn id="31" dur="500"/>
                                        <p:tgtEl>
                                          <p:spTgt spid="34822"/>
                                        </p:tgtEl>
                                      </p:cBhvr>
                                    </p:animEffect>
                                  </p:childTnLst>
                                </p:cTn>
                              </p:par>
                              <p:par>
                                <p:cTn id="32" presetID="10" presetClass="entr" presetSubtype="0" fill="hold" nodeType="withEffect">
                                  <p:stCondLst>
                                    <p:cond delay="0"/>
                                  </p:stCondLst>
                                  <p:childTnLst>
                                    <p:set>
                                      <p:cBhvr>
                                        <p:cTn id="33" dur="1" fill="hold">
                                          <p:stCondLst>
                                            <p:cond delay="0"/>
                                          </p:stCondLst>
                                        </p:cTn>
                                        <p:tgtEl>
                                          <p:spTgt spid="34823"/>
                                        </p:tgtEl>
                                        <p:attrNameLst>
                                          <p:attrName>style.visibility</p:attrName>
                                        </p:attrNameLst>
                                      </p:cBhvr>
                                      <p:to>
                                        <p:strVal val="visible"/>
                                      </p:to>
                                    </p:set>
                                    <p:animEffect transition="in" filter="fade">
                                      <p:cBhvr>
                                        <p:cTn id="34" dur="500"/>
                                        <p:tgtEl>
                                          <p:spTgt spid="348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4824"/>
                                        </p:tgtEl>
                                        <p:attrNameLst>
                                          <p:attrName>style.visibility</p:attrName>
                                        </p:attrNameLst>
                                      </p:cBhvr>
                                      <p:to>
                                        <p:strVal val="visible"/>
                                      </p:to>
                                    </p:set>
                                    <p:animEffect transition="in" filter="fade">
                                      <p:cBhvr>
                                        <p:cTn id="39" dur="500"/>
                                        <p:tgtEl>
                                          <p:spTgt spid="34824"/>
                                        </p:tgtEl>
                                      </p:cBhvr>
                                    </p:animEffect>
                                  </p:childTnLst>
                                </p:cTn>
                              </p:par>
                            </p:childTnLst>
                          </p:cTn>
                        </p:par>
                        <p:par>
                          <p:cTn id="40" fill="hold">
                            <p:stCondLst>
                              <p:cond delay="500"/>
                            </p:stCondLst>
                            <p:childTnLst>
                              <p:par>
                                <p:cTn id="41" presetID="10" presetClass="entr" presetSubtype="0" fill="hold" nodeType="afterEffect">
                                  <p:stCondLst>
                                    <p:cond delay="500"/>
                                  </p:stCondLst>
                                  <p:childTnLst>
                                    <p:set>
                                      <p:cBhvr>
                                        <p:cTn id="42" dur="1" fill="hold">
                                          <p:stCondLst>
                                            <p:cond delay="0"/>
                                          </p:stCondLst>
                                        </p:cTn>
                                        <p:tgtEl>
                                          <p:spTgt spid="34825"/>
                                        </p:tgtEl>
                                        <p:attrNameLst>
                                          <p:attrName>style.visibility</p:attrName>
                                        </p:attrNameLst>
                                      </p:cBhvr>
                                      <p:to>
                                        <p:strVal val="visible"/>
                                      </p:to>
                                    </p:set>
                                    <p:animEffect transition="in" filter="fade">
                                      <p:cBhvr>
                                        <p:cTn id="43" dur="1000"/>
                                        <p:tgtEl>
                                          <p:spTgt spid="34825"/>
                                        </p:tgtEl>
                                      </p:cBhvr>
                                    </p:animEffect>
                                  </p:childTnLst>
                                </p:cTn>
                              </p:par>
                              <p:par>
                                <p:cTn id="44" presetID="64" presetClass="path" presetSubtype="0" accel="50000" decel="50000" fill="hold" nodeType="withEffect">
                                  <p:stCondLst>
                                    <p:cond delay="500"/>
                                  </p:stCondLst>
                                  <p:childTnLst>
                                    <p:animMotion origin="layout" path="M 3.61111E-6 -1.85185E-6 L 0.00017 -0.42407 " pathEditMode="relative" rAng="0" ptsTypes="AA">
                                      <p:cBhvr>
                                        <p:cTn id="45" dur="1000" fill="hold"/>
                                        <p:tgtEl>
                                          <p:spTgt spid="34825"/>
                                        </p:tgtEl>
                                        <p:attrNameLst>
                                          <p:attrName>ppt_x</p:attrName>
                                          <p:attrName>ppt_y</p:attrName>
                                        </p:attrNameLst>
                                      </p:cBhvr>
                                      <p:rCtr x="0" y="-212"/>
                                    </p:animMotion>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34826"/>
                                        </p:tgtEl>
                                        <p:attrNameLst>
                                          <p:attrName>style.visibility</p:attrName>
                                        </p:attrNameLst>
                                      </p:cBhvr>
                                      <p:to>
                                        <p:strVal val="visible"/>
                                      </p:to>
                                    </p:set>
                                    <p:animEffect transition="in" filter="fade">
                                      <p:cBhvr>
                                        <p:cTn id="49" dur="500"/>
                                        <p:tgtEl>
                                          <p:spTgt spid="348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4827"/>
                                        </p:tgtEl>
                                        <p:attrNameLst>
                                          <p:attrName>style.visibility</p:attrName>
                                        </p:attrNameLst>
                                      </p:cBhvr>
                                      <p:to>
                                        <p:strVal val="visible"/>
                                      </p:to>
                                    </p:set>
                                    <p:animEffect transition="in" filter="fade">
                                      <p:cBhvr>
                                        <p:cTn id="54" dur="500"/>
                                        <p:tgtEl>
                                          <p:spTgt spid="34827"/>
                                        </p:tgtEl>
                                      </p:cBhvr>
                                    </p:animEffect>
                                  </p:childTnLst>
                                </p:cTn>
                              </p:par>
                              <p:par>
                                <p:cTn id="55" presetID="10" presetClass="entr" presetSubtype="0" fill="hold" nodeType="withEffect">
                                  <p:stCondLst>
                                    <p:cond delay="0"/>
                                  </p:stCondLst>
                                  <p:childTnLst>
                                    <p:set>
                                      <p:cBhvr>
                                        <p:cTn id="56" dur="1" fill="hold">
                                          <p:stCondLst>
                                            <p:cond delay="0"/>
                                          </p:stCondLst>
                                        </p:cTn>
                                        <p:tgtEl>
                                          <p:spTgt spid="34828"/>
                                        </p:tgtEl>
                                        <p:attrNameLst>
                                          <p:attrName>style.visibility</p:attrName>
                                        </p:attrNameLst>
                                      </p:cBhvr>
                                      <p:to>
                                        <p:strVal val="visible"/>
                                      </p:to>
                                    </p:set>
                                    <p:animEffect transition="in" filter="fade">
                                      <p:cBhvr>
                                        <p:cTn id="57" dur="500"/>
                                        <p:tgtEl>
                                          <p:spTgt spid="348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829"/>
                                        </p:tgtEl>
                                        <p:attrNameLst>
                                          <p:attrName>style.visibility</p:attrName>
                                        </p:attrNameLst>
                                      </p:cBhvr>
                                      <p:to>
                                        <p:strVal val="visible"/>
                                      </p:to>
                                    </p:set>
                                    <p:animEffect transition="in" filter="fade">
                                      <p:cBhvr>
                                        <p:cTn id="62" dur="500"/>
                                        <p:tgtEl>
                                          <p:spTgt spid="34829"/>
                                        </p:tgtEl>
                                      </p:cBhvr>
                                    </p:animEffect>
                                  </p:childTnLst>
                                </p:cTn>
                              </p:par>
                            </p:childTnLst>
                          </p:cTn>
                        </p:par>
                        <p:par>
                          <p:cTn id="63" fill="hold">
                            <p:stCondLst>
                              <p:cond delay="500"/>
                            </p:stCondLst>
                            <p:childTnLst>
                              <p:par>
                                <p:cTn id="64" presetID="10" presetClass="entr" presetSubtype="0" fill="hold" nodeType="afterEffect">
                                  <p:stCondLst>
                                    <p:cond delay="500"/>
                                  </p:stCondLst>
                                  <p:childTnLst>
                                    <p:set>
                                      <p:cBhvr>
                                        <p:cTn id="65" dur="1" fill="hold">
                                          <p:stCondLst>
                                            <p:cond delay="0"/>
                                          </p:stCondLst>
                                        </p:cTn>
                                        <p:tgtEl>
                                          <p:spTgt spid="34830"/>
                                        </p:tgtEl>
                                        <p:attrNameLst>
                                          <p:attrName>style.visibility</p:attrName>
                                        </p:attrNameLst>
                                      </p:cBhvr>
                                      <p:to>
                                        <p:strVal val="visible"/>
                                      </p:to>
                                    </p:set>
                                    <p:animEffect transition="in" filter="fade">
                                      <p:cBhvr>
                                        <p:cTn id="66" dur="1000"/>
                                        <p:tgtEl>
                                          <p:spTgt spid="34830"/>
                                        </p:tgtEl>
                                      </p:cBhvr>
                                    </p:animEffect>
                                  </p:childTnLst>
                                </p:cTn>
                              </p:par>
                              <p:par>
                                <p:cTn id="67" presetID="56" presetClass="path" presetSubtype="0" accel="50000" decel="50000" fill="hold" nodeType="withEffect">
                                  <p:stCondLst>
                                    <p:cond delay="500"/>
                                  </p:stCondLst>
                                  <p:childTnLst>
                                    <p:animMotion origin="layout" path="M 3.61111E-6 -1.85185E-6 L 0.3151 -0.42407 " pathEditMode="relative" rAng="0" ptsTypes="AA">
                                      <p:cBhvr>
                                        <p:cTn id="68" dur="1000" fill="hold"/>
                                        <p:tgtEl>
                                          <p:spTgt spid="34830"/>
                                        </p:tgtEl>
                                        <p:attrNameLst>
                                          <p:attrName>ppt_x</p:attrName>
                                          <p:attrName>ppt_y</p:attrName>
                                        </p:attrNameLst>
                                      </p:cBhvr>
                                      <p:rCtr x="157" y="-212"/>
                                    </p:animMotion>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34831"/>
                                        </p:tgtEl>
                                        <p:attrNameLst>
                                          <p:attrName>style.visibility</p:attrName>
                                        </p:attrNameLst>
                                      </p:cBhvr>
                                      <p:to>
                                        <p:strVal val="visible"/>
                                      </p:to>
                                    </p:set>
                                    <p:animEffect transition="in" filter="fade">
                                      <p:cBhvr>
                                        <p:cTn id="72" dur="500"/>
                                        <p:tgtEl>
                                          <p:spTgt spid="348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4832"/>
                                        </p:tgtEl>
                                        <p:attrNameLst>
                                          <p:attrName>style.visibility</p:attrName>
                                        </p:attrNameLst>
                                      </p:cBhvr>
                                      <p:to>
                                        <p:strVal val="visible"/>
                                      </p:to>
                                    </p:set>
                                    <p:animEffect transition="in" filter="fade">
                                      <p:cBhvr>
                                        <p:cTn id="77" dur="500"/>
                                        <p:tgtEl>
                                          <p:spTgt spid="34832"/>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34833"/>
                                        </p:tgtEl>
                                        <p:attrNameLst>
                                          <p:attrName>style.visibility</p:attrName>
                                        </p:attrNameLst>
                                      </p:cBhvr>
                                      <p:to>
                                        <p:strVal val="visible"/>
                                      </p:to>
                                    </p:set>
                                    <p:animEffect transition="in" filter="fade">
                                      <p:cBhvr>
                                        <p:cTn id="81" dur="500"/>
                                        <p:tgtEl>
                                          <p:spTgt spid="348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4834"/>
                                        </p:tgtEl>
                                        <p:attrNameLst>
                                          <p:attrName>style.visibility</p:attrName>
                                        </p:attrNameLst>
                                      </p:cBhvr>
                                      <p:to>
                                        <p:strVal val="visible"/>
                                      </p:to>
                                    </p:set>
                                    <p:animEffect transition="in" filter="fade">
                                      <p:cBhvr>
                                        <p:cTn id="86" dur="500"/>
                                        <p:tgtEl>
                                          <p:spTgt spid="34834"/>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4835"/>
                                        </p:tgtEl>
                                        <p:attrNameLst>
                                          <p:attrName>style.visibility</p:attrName>
                                        </p:attrNameLst>
                                      </p:cBhvr>
                                      <p:to>
                                        <p:strVal val="visible"/>
                                      </p:to>
                                    </p:set>
                                    <p:animEffect transition="in" filter="fade">
                                      <p:cBhvr>
                                        <p:cTn id="90" dur="500"/>
                                        <p:tgtEl>
                                          <p:spTgt spid="3483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4836"/>
                                        </p:tgtEl>
                                        <p:attrNameLst>
                                          <p:attrName>style.visibility</p:attrName>
                                        </p:attrNameLst>
                                      </p:cBhvr>
                                      <p:to>
                                        <p:strVal val="visible"/>
                                      </p:to>
                                    </p:set>
                                    <p:animEffect transition="in" filter="fade">
                                      <p:cBhvr>
                                        <p:cTn id="95" dur="500"/>
                                        <p:tgtEl>
                                          <p:spTgt spid="34836"/>
                                        </p:tgtEl>
                                      </p:cBhvr>
                                    </p:animEffect>
                                  </p:childTnLst>
                                </p:cTn>
                              </p:par>
                              <p:par>
                                <p:cTn id="96" presetID="10" presetClass="entr" presetSubtype="0" fill="hold" nodeType="withEffect">
                                  <p:stCondLst>
                                    <p:cond delay="0"/>
                                  </p:stCondLst>
                                  <p:childTnLst>
                                    <p:set>
                                      <p:cBhvr>
                                        <p:cTn id="97" dur="1" fill="hold">
                                          <p:stCondLst>
                                            <p:cond delay="0"/>
                                          </p:stCondLst>
                                        </p:cTn>
                                        <p:tgtEl>
                                          <p:spTgt spid="34837"/>
                                        </p:tgtEl>
                                        <p:attrNameLst>
                                          <p:attrName>style.visibility</p:attrName>
                                        </p:attrNameLst>
                                      </p:cBhvr>
                                      <p:to>
                                        <p:strVal val="visible"/>
                                      </p:to>
                                    </p:set>
                                    <p:animEffect transition="in" filter="fade">
                                      <p:cBhvr>
                                        <p:cTn id="98" dur="500"/>
                                        <p:tgtEl>
                                          <p:spTgt spid="3483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4840"/>
                                        </p:tgtEl>
                                        <p:attrNameLst>
                                          <p:attrName>style.visibility</p:attrName>
                                        </p:attrNameLst>
                                      </p:cBhvr>
                                      <p:to>
                                        <p:strVal val="visible"/>
                                      </p:to>
                                    </p:set>
                                    <p:animEffect transition="in" filter="fade">
                                      <p:cBhvr>
                                        <p:cTn id="103" dur="500"/>
                                        <p:tgtEl>
                                          <p:spTgt spid="3484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4841"/>
                                        </p:tgtEl>
                                        <p:attrNameLst>
                                          <p:attrName>style.visibility</p:attrName>
                                        </p:attrNameLst>
                                      </p:cBhvr>
                                      <p:to>
                                        <p:strVal val="visible"/>
                                      </p:to>
                                    </p:set>
                                    <p:animEffect transition="in" filter="fade">
                                      <p:cBhvr>
                                        <p:cTn id="108" dur="500"/>
                                        <p:tgtEl>
                                          <p:spTgt spid="34841"/>
                                        </p:tgtEl>
                                      </p:cBhvr>
                                    </p:animEffect>
                                  </p:childTnLst>
                                </p:cTn>
                              </p:par>
                            </p:childTnLst>
                          </p:cTn>
                        </p:par>
                        <p:par>
                          <p:cTn id="109" fill="hold">
                            <p:stCondLst>
                              <p:cond delay="500"/>
                            </p:stCondLst>
                            <p:childTnLst>
                              <p:par>
                                <p:cTn id="110" presetID="10" presetClass="entr" presetSubtype="0" fill="hold" nodeType="afterEffect">
                                  <p:stCondLst>
                                    <p:cond delay="200"/>
                                  </p:stCondLst>
                                  <p:childTnLst>
                                    <p:set>
                                      <p:cBhvr>
                                        <p:cTn id="111" dur="1" fill="hold">
                                          <p:stCondLst>
                                            <p:cond delay="0"/>
                                          </p:stCondLst>
                                        </p:cTn>
                                        <p:tgtEl>
                                          <p:spTgt spid="34842"/>
                                        </p:tgtEl>
                                        <p:attrNameLst>
                                          <p:attrName>style.visibility</p:attrName>
                                        </p:attrNameLst>
                                      </p:cBhvr>
                                      <p:to>
                                        <p:strVal val="visible"/>
                                      </p:to>
                                    </p:set>
                                    <p:animEffect transition="in" filter="fade">
                                      <p:cBhvr>
                                        <p:cTn id="112" dur="500"/>
                                        <p:tgtEl>
                                          <p:spTgt spid="3484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4843"/>
                                        </p:tgtEl>
                                        <p:attrNameLst>
                                          <p:attrName>style.visibility</p:attrName>
                                        </p:attrNameLst>
                                      </p:cBhvr>
                                      <p:to>
                                        <p:strVal val="visible"/>
                                      </p:to>
                                    </p:set>
                                    <p:animEffect transition="in" filter="fade">
                                      <p:cBhvr>
                                        <p:cTn id="117" dur="500"/>
                                        <p:tgtEl>
                                          <p:spTgt spid="34843"/>
                                        </p:tgtEl>
                                      </p:cBhvr>
                                    </p:animEffect>
                                  </p:childTnLst>
                                </p:cTn>
                              </p:par>
                            </p:childTnLst>
                          </p:cTn>
                        </p:par>
                        <p:par>
                          <p:cTn id="118" fill="hold">
                            <p:stCondLst>
                              <p:cond delay="500"/>
                            </p:stCondLst>
                            <p:childTnLst>
                              <p:par>
                                <p:cTn id="119" presetID="10" presetClass="entr" presetSubtype="0" fill="hold" nodeType="afterEffect">
                                  <p:stCondLst>
                                    <p:cond delay="500"/>
                                  </p:stCondLst>
                                  <p:childTnLst>
                                    <p:set>
                                      <p:cBhvr>
                                        <p:cTn id="120" dur="1" fill="hold">
                                          <p:stCondLst>
                                            <p:cond delay="0"/>
                                          </p:stCondLst>
                                        </p:cTn>
                                        <p:tgtEl>
                                          <p:spTgt spid="34844"/>
                                        </p:tgtEl>
                                        <p:attrNameLst>
                                          <p:attrName>style.visibility</p:attrName>
                                        </p:attrNameLst>
                                      </p:cBhvr>
                                      <p:to>
                                        <p:strVal val="visible"/>
                                      </p:to>
                                    </p:set>
                                    <p:animEffect transition="in" filter="fade">
                                      <p:cBhvr>
                                        <p:cTn id="121" dur="500"/>
                                        <p:tgtEl>
                                          <p:spTgt spid="34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Contributions</a:t>
            </a:r>
            <a:endParaRPr lang="en-US" dirty="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41</a:t>
            </a:fld>
            <a:endParaRPr lang="de-AT" dirty="0"/>
          </a:p>
        </p:txBody>
      </p:sp>
      <p:pic>
        <p:nvPicPr>
          <p:cNvPr id="3074" name="Picture 2"/>
          <p:cNvPicPr>
            <a:picLocks noChangeAspect="1" noChangeArrowheads="1"/>
          </p:cNvPicPr>
          <p:nvPr/>
        </p:nvPicPr>
        <p:blipFill>
          <a:blip r:embed="rId3" cstate="print"/>
          <a:srcRect/>
          <a:stretch>
            <a:fillRect/>
          </a:stretch>
        </p:blipFill>
        <p:spPr bwMode="auto">
          <a:xfrm>
            <a:off x="1835696" y="980728"/>
            <a:ext cx="5472608" cy="5472608"/>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1835696" y="980728"/>
            <a:ext cx="5472608" cy="5472608"/>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1835696" y="980728"/>
            <a:ext cx="5472608" cy="5472608"/>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1835696" y="980728"/>
            <a:ext cx="5472608" cy="54726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cgf_video.mp4">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cgf_heart.mp4">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3. Multiple Users</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44</a:t>
            </a:fld>
            <a:endParaRPr lang="de-AT" dirty="0"/>
          </a:p>
        </p:txBody>
      </p:sp>
      <p:pic>
        <p:nvPicPr>
          <p:cNvPr id="1026" name="Picture 2"/>
          <p:cNvPicPr>
            <a:picLocks noChangeAspect="1" noChangeArrowheads="1"/>
          </p:cNvPicPr>
          <p:nvPr/>
        </p:nvPicPr>
        <p:blipFill>
          <a:blip r:embed="rId3" cstate="print"/>
          <a:srcRect/>
          <a:stretch>
            <a:fillRect/>
          </a:stretch>
        </p:blipFill>
        <p:spPr bwMode="auto">
          <a:xfrm>
            <a:off x="971228" y="747307"/>
            <a:ext cx="7201544" cy="484396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tretch>
            <a:fillRect/>
          </a:stretch>
        </p:blipFill>
        <p:spPr bwMode="auto">
          <a:xfrm>
            <a:off x="970854" y="746488"/>
            <a:ext cx="7199628" cy="4842752"/>
          </a:xfrm>
          <a:prstGeom prst="rect">
            <a:avLst/>
          </a:prstGeom>
          <a:noFill/>
          <a:ln w="9525">
            <a:noFill/>
            <a:miter lim="800000"/>
            <a:headEnd/>
            <a:tailEnd/>
          </a:ln>
        </p:spPr>
      </p:pic>
      <p:sp>
        <p:nvSpPr>
          <p:cNvPr id="9" name="Zástupný symbol obsahu 2"/>
          <p:cNvSpPr>
            <a:spLocks noGrp="1"/>
          </p:cNvSpPr>
          <p:nvPr>
            <p:ph idx="1"/>
          </p:nvPr>
        </p:nvSpPr>
        <p:spPr>
          <a:xfrm>
            <a:off x="179388" y="5301208"/>
            <a:ext cx="8856662" cy="1080542"/>
          </a:xfrm>
        </p:spPr>
        <p:txBody>
          <a:bodyPr/>
          <a:lstStyle/>
          <a:p>
            <a:pPr marL="0">
              <a:spcAft>
                <a:spcPts val="1200"/>
              </a:spcAft>
              <a:buNone/>
            </a:pPr>
            <a:r>
              <a:rPr lang="sk-SK" sz="1900" dirty="0" smtClean="0"/>
              <a:t>P. </a:t>
            </a:r>
            <a:r>
              <a:rPr lang="sk-SK" sz="1900" dirty="0" err="1" smtClean="0"/>
              <a:t>Mindek</a:t>
            </a:r>
            <a:r>
              <a:rPr lang="sk-SK" sz="1900" dirty="0" smtClean="0"/>
              <a:t>, L. </a:t>
            </a:r>
            <a:r>
              <a:rPr lang="sk-SK" sz="1900" dirty="0" err="1" smtClean="0"/>
              <a:t>Čmolík</a:t>
            </a:r>
            <a:r>
              <a:rPr lang="sk-SK" sz="1900" dirty="0" smtClean="0"/>
              <a:t>, I. Viola, M. E. </a:t>
            </a:r>
            <a:r>
              <a:rPr lang="sk-SK" sz="1900" dirty="0" err="1" smtClean="0"/>
              <a:t>Gröller</a:t>
            </a:r>
            <a:r>
              <a:rPr lang="sk-SK" sz="1900" dirty="0" smtClean="0"/>
              <a:t>, S. </a:t>
            </a:r>
            <a:r>
              <a:rPr lang="sk-SK" sz="1900" dirty="0" err="1" smtClean="0"/>
              <a:t>Bruckner</a:t>
            </a:r>
            <a:r>
              <a:rPr lang="sk-SK" sz="1900" dirty="0" smtClean="0"/>
              <a:t>. </a:t>
            </a:r>
            <a:r>
              <a:rPr lang="sk-SK" sz="1900" dirty="0" err="1" smtClean="0"/>
              <a:t>Automatized</a:t>
            </a:r>
            <a:r>
              <a:rPr lang="sk-SK" sz="1900" dirty="0" smtClean="0"/>
              <a:t> </a:t>
            </a:r>
            <a:r>
              <a:rPr lang="sk-SK" sz="1900" dirty="0" err="1" smtClean="0"/>
              <a:t>Summarization</a:t>
            </a:r>
            <a:r>
              <a:rPr lang="sk-SK" sz="1900" dirty="0" smtClean="0"/>
              <a:t> </a:t>
            </a:r>
            <a:r>
              <a:rPr lang="sk-SK" sz="1900" dirty="0" err="1" smtClean="0"/>
              <a:t>of</a:t>
            </a:r>
            <a:r>
              <a:rPr lang="sk-SK" sz="1900" dirty="0" smtClean="0"/>
              <a:t> </a:t>
            </a:r>
            <a:r>
              <a:rPr lang="en-US" sz="1900" dirty="0" smtClean="0"/>
              <a:t>Multiplayer Games. In Spring Conference on Computer Graphics, SCCG’15, pp. </a:t>
            </a:r>
            <a:r>
              <a:rPr lang="sk-SK" sz="1900" dirty="0" smtClean="0"/>
              <a:t>93</a:t>
            </a:r>
            <a:r>
              <a:rPr lang="en-US" sz="1900" dirty="0" smtClean="0"/>
              <a:t>—</a:t>
            </a:r>
            <a:r>
              <a:rPr lang="sk-SK" sz="1900" dirty="0" smtClean="0"/>
              <a:t>100, Bratislava, Slovakia, </a:t>
            </a:r>
            <a:r>
              <a:rPr lang="sk-SK" sz="1900" dirty="0" err="1" smtClean="0"/>
              <a:t>Comenius</a:t>
            </a:r>
            <a:r>
              <a:rPr lang="sk-SK" sz="1900" dirty="0" smtClean="0"/>
              <a:t> </a:t>
            </a:r>
            <a:r>
              <a:rPr lang="sk-SK" sz="1900" dirty="0" err="1" smtClean="0"/>
              <a:t>University</a:t>
            </a:r>
            <a:r>
              <a:rPr lang="sk-SK" sz="1900" dirty="0" smtClean="0"/>
              <a:t> in Bratislava</a:t>
            </a:r>
            <a:r>
              <a:rPr lang="en-US" sz="1900" dirty="0" smtClean="0"/>
              <a:t>.</a:t>
            </a:r>
            <a:r>
              <a:rPr lang="sk-SK" sz="1900" dirty="0" smtClean="0"/>
              <a:t> </a:t>
            </a:r>
            <a:r>
              <a:rPr lang="sk-SK" sz="1900" b="1" dirty="0" err="1" smtClean="0"/>
              <a:t>The</a:t>
            </a:r>
            <a:r>
              <a:rPr lang="sk-SK" sz="1900" b="1" dirty="0" smtClean="0"/>
              <a:t> </a:t>
            </a:r>
            <a:r>
              <a:rPr lang="sk-SK" sz="1900" b="1" dirty="0" err="1" smtClean="0"/>
              <a:t>Best</a:t>
            </a:r>
            <a:r>
              <a:rPr lang="sk-SK" sz="1900" b="1" dirty="0" smtClean="0"/>
              <a:t> </a:t>
            </a:r>
            <a:r>
              <a:rPr lang="sk-SK" sz="1900" b="1" dirty="0" err="1" smtClean="0"/>
              <a:t>Paper</a:t>
            </a:r>
            <a:r>
              <a:rPr lang="sk-SK" sz="1900" b="1" dirty="0" smtClean="0"/>
              <a:t> </a:t>
            </a:r>
            <a:r>
              <a:rPr lang="sk-SK" sz="1900" b="1" dirty="0" err="1" smtClean="0"/>
              <a:t>Award</a:t>
            </a:r>
            <a:r>
              <a:rPr lang="sk-SK" sz="1900" b="1"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Gameplay</a:t>
            </a:r>
            <a:r>
              <a:rPr lang="en-US" dirty="0" smtClean="0"/>
              <a:t> Storytelling</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45</a:t>
            </a:fld>
            <a:endParaRPr lang="de-AT" dirty="0"/>
          </a:p>
        </p:txBody>
      </p:sp>
      <p:pic>
        <p:nvPicPr>
          <p:cNvPr id="5127" name="Picture 7"/>
          <p:cNvPicPr>
            <a:picLocks noChangeAspect="1" noChangeArrowheads="1"/>
          </p:cNvPicPr>
          <p:nvPr/>
        </p:nvPicPr>
        <p:blipFill>
          <a:blip r:embed="rId3" cstate="print"/>
          <a:srcRect/>
          <a:stretch>
            <a:fillRect/>
          </a:stretch>
        </p:blipFill>
        <p:spPr bwMode="auto">
          <a:xfrm>
            <a:off x="552450" y="1938338"/>
            <a:ext cx="8039100" cy="2979737"/>
          </a:xfrm>
          <a:prstGeom prst="rect">
            <a:avLst/>
          </a:prstGeom>
          <a:noFill/>
          <a:ln w="9525">
            <a:noFill/>
            <a:miter lim="800000"/>
            <a:headEnd/>
            <a:tailEnd/>
          </a:ln>
        </p:spPr>
      </p:pic>
      <p:pic>
        <p:nvPicPr>
          <p:cNvPr id="5128" name="Picture 8"/>
          <p:cNvPicPr>
            <a:picLocks noChangeAspect="1" noChangeArrowheads="1"/>
          </p:cNvPicPr>
          <p:nvPr/>
        </p:nvPicPr>
        <p:blipFill>
          <a:blip r:embed="rId4" cstate="print"/>
          <a:srcRect/>
          <a:stretch>
            <a:fillRect/>
          </a:stretch>
        </p:blipFill>
        <p:spPr bwMode="auto">
          <a:xfrm>
            <a:off x="552450" y="1938338"/>
            <a:ext cx="8039100" cy="2979737"/>
          </a:xfrm>
          <a:prstGeom prst="rect">
            <a:avLst/>
          </a:prstGeom>
          <a:noFill/>
          <a:ln w="9525">
            <a:noFill/>
            <a:miter lim="800000"/>
            <a:headEnd/>
            <a:tailEnd/>
          </a:ln>
        </p:spPr>
      </p:pic>
      <p:pic>
        <p:nvPicPr>
          <p:cNvPr id="5129" name="Picture 9"/>
          <p:cNvPicPr>
            <a:picLocks noChangeAspect="1" noChangeArrowheads="1"/>
          </p:cNvPicPr>
          <p:nvPr/>
        </p:nvPicPr>
        <p:blipFill>
          <a:blip r:embed="rId5" cstate="print"/>
          <a:srcRect/>
          <a:stretch>
            <a:fillRect/>
          </a:stretch>
        </p:blipFill>
        <p:spPr bwMode="auto">
          <a:xfrm>
            <a:off x="552450" y="1938338"/>
            <a:ext cx="8039100" cy="2979737"/>
          </a:xfrm>
          <a:prstGeom prst="rect">
            <a:avLst/>
          </a:prstGeom>
          <a:noFill/>
          <a:ln w="9525">
            <a:noFill/>
            <a:miter lim="800000"/>
            <a:headEnd/>
            <a:tailEnd/>
          </a:ln>
        </p:spPr>
      </p:pic>
      <p:pic>
        <p:nvPicPr>
          <p:cNvPr id="5130" name="Picture 10"/>
          <p:cNvPicPr>
            <a:picLocks noChangeAspect="1" noChangeArrowheads="1"/>
          </p:cNvPicPr>
          <p:nvPr/>
        </p:nvPicPr>
        <p:blipFill>
          <a:blip r:embed="rId6" cstate="print"/>
          <a:srcRect/>
          <a:stretch>
            <a:fillRect/>
          </a:stretch>
        </p:blipFill>
        <p:spPr bwMode="auto">
          <a:xfrm>
            <a:off x="552450" y="1938338"/>
            <a:ext cx="8039100" cy="2979737"/>
          </a:xfrm>
          <a:prstGeom prst="rect">
            <a:avLst/>
          </a:prstGeom>
          <a:noFill/>
          <a:ln w="9525">
            <a:noFill/>
            <a:miter lim="800000"/>
            <a:headEnd/>
            <a:tailEnd/>
          </a:ln>
        </p:spPr>
      </p:pic>
      <p:sp>
        <p:nvSpPr>
          <p:cNvPr id="10" name="Zástupný symbol obsahu 2"/>
          <p:cNvSpPr>
            <a:spLocks noGrp="1"/>
          </p:cNvSpPr>
          <p:nvPr>
            <p:ph idx="1"/>
          </p:nvPr>
        </p:nvSpPr>
        <p:spPr>
          <a:xfrm>
            <a:off x="4067944" y="3981636"/>
            <a:ext cx="4248596" cy="1872878"/>
          </a:xfrm>
        </p:spPr>
        <p:txBody>
          <a:bodyPr/>
          <a:lstStyle/>
          <a:p>
            <a:r>
              <a:rPr lang="en-GB" dirty="0" smtClean="0"/>
              <a:t>Reviewing strategies</a:t>
            </a:r>
          </a:p>
          <a:p>
            <a:r>
              <a:rPr lang="en-GB" dirty="0" smtClean="0"/>
              <a:t>Advanced replays</a:t>
            </a:r>
          </a:p>
          <a:p>
            <a:r>
              <a:rPr lang="en-GB" dirty="0" smtClean="0"/>
              <a:t>Gameplay streaming</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fade">
                                      <p:cBhvr>
                                        <p:cTn id="7" dur="500"/>
                                        <p:tgtEl>
                                          <p:spTgt spid="5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9"/>
                                        </p:tgtEl>
                                        <p:attrNameLst>
                                          <p:attrName>style.visibility</p:attrName>
                                        </p:attrNameLst>
                                      </p:cBhvr>
                                      <p:to>
                                        <p:strVal val="visible"/>
                                      </p:to>
                                    </p:set>
                                    <p:animEffect transition="in" filter="fade">
                                      <p:cBhvr>
                                        <p:cTn id="12" dur="500"/>
                                        <p:tgtEl>
                                          <p:spTgt spid="5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30"/>
                                        </p:tgtEl>
                                        <p:attrNameLst>
                                          <p:attrName>style.visibility</p:attrName>
                                        </p:attrNameLst>
                                      </p:cBhvr>
                                      <p:to>
                                        <p:strVal val="visible"/>
                                      </p:to>
                                    </p:set>
                                    <p:animEffect transition="in" filter="fade">
                                      <p:cBhvr>
                                        <p:cTn id="17" dur="500"/>
                                        <p:tgtEl>
                                          <p:spTgt spid="5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fade">
                                      <p:cBhvr>
                                        <p:cTn id="26" dur="500"/>
                                        <p:tgtEl>
                                          <p:spTgt spid="10">
                                            <p:txEl>
                                              <p:pRg st="1" end="1"/>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Game</a:t>
            </a:r>
            <a:endParaRPr lang="sk-SK" dirty="0"/>
          </a:p>
        </p:txBody>
      </p:sp>
      <p:sp>
        <p:nvSpPr>
          <p:cNvPr id="3" name="Zástupný symbol obsahu 2"/>
          <p:cNvSpPr>
            <a:spLocks noGrp="1"/>
          </p:cNvSpPr>
          <p:nvPr>
            <p:ph idx="1"/>
          </p:nvPr>
        </p:nvSpPr>
        <p:spPr>
          <a:xfrm>
            <a:off x="179388" y="2636912"/>
            <a:ext cx="8856662" cy="3744838"/>
          </a:xfrm>
        </p:spPr>
        <p:txBody>
          <a:bodyPr/>
          <a:lstStyle/>
          <a:p>
            <a:pPr marL="0" indent="0" algn="ctr">
              <a:buNone/>
            </a:pPr>
            <a:r>
              <a:rPr lang="sk-SK" sz="4800" dirty="0" smtClean="0"/>
              <a:t>Jake2</a:t>
            </a:r>
          </a:p>
          <a:p>
            <a:pPr marL="0" indent="0" algn="ctr">
              <a:buNone/>
            </a:pPr>
            <a:r>
              <a:rPr lang="sk-SK" i="1" dirty="0" err="1" smtClean="0"/>
              <a:t>Bytonic</a:t>
            </a:r>
            <a:r>
              <a:rPr lang="sk-SK" i="1" dirty="0" smtClean="0"/>
              <a:t> Software</a:t>
            </a:r>
            <a:endParaRPr lang="sk-SK" i="1"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46</a:t>
            </a:fld>
            <a:endParaRPr lang="de-AT" dirty="0"/>
          </a:p>
        </p:txBody>
      </p:sp>
    </p:spTree>
    <p:extLst>
      <p:ext uri="{BB962C8B-B14F-4D97-AF65-F5344CB8AC3E}">
        <p14:creationId xmlns="" xmlns:p14="http://schemas.microsoft.com/office/powerpoint/2010/main" val="5506315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avi">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Multiplayer</a:t>
            </a:r>
            <a:r>
              <a:rPr lang="sk-SK" dirty="0" smtClean="0"/>
              <a:t> Game </a:t>
            </a:r>
            <a:r>
              <a:rPr lang="sk-SK" dirty="0" err="1" smtClean="0"/>
              <a:t>Summarization</a:t>
            </a:r>
            <a:endParaRPr lang="sk-SK" dirty="0"/>
          </a:p>
        </p:txBody>
      </p:sp>
      <p:sp>
        <p:nvSpPr>
          <p:cNvPr id="3" name="Zástupný symbol obsahu 2"/>
          <p:cNvSpPr>
            <a:spLocks noGrp="1"/>
          </p:cNvSpPr>
          <p:nvPr>
            <p:ph idx="1"/>
          </p:nvPr>
        </p:nvSpPr>
        <p:spPr>
          <a:xfrm>
            <a:off x="179388" y="2852936"/>
            <a:ext cx="8856662" cy="3528814"/>
          </a:xfrm>
        </p:spPr>
        <p:txBody>
          <a:bodyPr/>
          <a:lstStyle/>
          <a:p>
            <a:pPr marL="0" indent="0" algn="ctr">
              <a:buNone/>
            </a:pPr>
            <a:r>
              <a:rPr lang="sk-SK" sz="4800" dirty="0" err="1" smtClean="0"/>
              <a:t>ManyCams</a:t>
            </a:r>
            <a:endParaRPr lang="sk-SK" sz="4800" dirty="0" smtClean="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48</a:t>
            </a:fld>
            <a:endParaRPr lang="de-AT" dirty="0"/>
          </a:p>
        </p:txBody>
      </p:sp>
    </p:spTree>
    <p:extLst>
      <p:ext uri="{BB962C8B-B14F-4D97-AF65-F5344CB8AC3E}">
        <p14:creationId xmlns="" xmlns:p14="http://schemas.microsoft.com/office/powerpoint/2010/main" val="1666585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Game Data</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49</a:t>
            </a:fld>
            <a:endParaRPr lang="de-AT" dirty="0"/>
          </a:p>
        </p:txBody>
      </p:sp>
      <p:pic>
        <p:nvPicPr>
          <p:cNvPr id="7" name="Obrázok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75655" y="1192148"/>
            <a:ext cx="1459995" cy="2020828"/>
          </a:xfrm>
          <a:prstGeom prst="rect">
            <a:avLst/>
          </a:prstGeom>
        </p:spPr>
      </p:pic>
      <p:pic>
        <p:nvPicPr>
          <p:cNvPr id="8" name="Obrázok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40475" y="1192148"/>
            <a:ext cx="1463043" cy="2020828"/>
          </a:xfrm>
          <a:prstGeom prst="rect">
            <a:avLst/>
          </a:prstGeom>
        </p:spPr>
      </p:pic>
      <p:pic>
        <p:nvPicPr>
          <p:cNvPr id="9" name="Obrázok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90060" y="1192148"/>
            <a:ext cx="1478283" cy="2017780"/>
          </a:xfrm>
          <a:prstGeom prst="rect">
            <a:avLst/>
          </a:prstGeom>
        </p:spPr>
      </p:pic>
      <p:pic>
        <p:nvPicPr>
          <p:cNvPr id="10" name="Obrázok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71600" y="1988840"/>
            <a:ext cx="3240000" cy="3240000"/>
          </a:xfrm>
          <a:prstGeom prst="rect">
            <a:avLst/>
          </a:prstGeom>
        </p:spPr>
      </p:pic>
      <p:pic>
        <p:nvPicPr>
          <p:cNvPr id="11" name="Obrázok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932400" y="1988840"/>
            <a:ext cx="3240000" cy="3240000"/>
          </a:xfrm>
          <a:prstGeom prst="rect">
            <a:avLst/>
          </a:prstGeom>
        </p:spPr>
      </p:pic>
    </p:spTree>
    <p:extLst>
      <p:ext uri="{BB962C8B-B14F-4D97-AF65-F5344CB8AC3E}">
        <p14:creationId xmlns="" xmlns:p14="http://schemas.microsoft.com/office/powerpoint/2010/main" val="365884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00786E-6 L 0.03836 0.19986 " pathEditMode="relative" rAng="0" ptsTypes="AA">
                                      <p:cBhvr>
                                        <p:cTn id="6" dur="1500" fill="hold"/>
                                        <p:tgtEl>
                                          <p:spTgt spid="7"/>
                                        </p:tgtEl>
                                        <p:attrNameLst>
                                          <p:attrName>ppt_x</p:attrName>
                                          <p:attrName>ppt_y</p:attrName>
                                        </p:attrNameLst>
                                      </p:cBhvr>
                                      <p:rCtr x="1910" y="9993"/>
                                    </p:animMotion>
                                  </p:childTnLst>
                                </p:cTn>
                              </p:par>
                              <p:par>
                                <p:cTn id="7" presetID="42" presetClass="path" presetSubtype="0" accel="50000" decel="50000" fill="hold" nodeType="withEffect">
                                  <p:stCondLst>
                                    <p:cond delay="0"/>
                                  </p:stCondLst>
                                  <p:childTnLst>
                                    <p:animMotion origin="layout" path="M 0 -2.00786E-6 L -0.22049 0.19986 " pathEditMode="relative" rAng="0" ptsTypes="AA">
                                      <p:cBhvr>
                                        <p:cTn id="8" dur="1500" fill="hold"/>
                                        <p:tgtEl>
                                          <p:spTgt spid="8"/>
                                        </p:tgtEl>
                                        <p:attrNameLst>
                                          <p:attrName>ppt_x</p:attrName>
                                          <p:attrName>ppt_y</p:attrName>
                                        </p:attrNameLst>
                                      </p:cBhvr>
                                      <p:rCtr x="-11024" y="9993"/>
                                    </p:animMotion>
                                  </p:childTnLst>
                                </p:cTn>
                              </p:par>
                              <p:par>
                                <p:cTn id="9" presetID="10" presetClass="exit" presetSubtype="0" fill="hold" nodeType="withEffect">
                                  <p:stCondLst>
                                    <p:cond delay="0"/>
                                  </p:stCondLst>
                                  <p:childTnLst>
                                    <p:animEffect transition="out" filter="fade">
                                      <p:cBhvr>
                                        <p:cTn id="10" dur="1500"/>
                                        <p:tgtEl>
                                          <p:spTgt spid="7"/>
                                        </p:tgtEl>
                                      </p:cBhvr>
                                    </p:animEffect>
                                    <p:set>
                                      <p:cBhvr>
                                        <p:cTn id="11" dur="1" fill="hold">
                                          <p:stCondLst>
                                            <p:cond delay="1499"/>
                                          </p:stCondLst>
                                        </p:cTn>
                                        <p:tgtEl>
                                          <p:spTgt spid="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500"/>
                                        <p:tgtEl>
                                          <p:spTgt spid="8"/>
                                        </p:tgtEl>
                                      </p:cBhvr>
                                    </p:animEffect>
                                    <p:set>
                                      <p:cBhvr>
                                        <p:cTn id="14" dur="1" fill="hold">
                                          <p:stCondLst>
                                            <p:cond delay="1499"/>
                                          </p:stCondLst>
                                        </p:cTn>
                                        <p:tgtEl>
                                          <p:spTgt spid="8"/>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111E-6 -6.87023E-7 L -0.03715 0.2105 " pathEditMode="relative" rAng="0" ptsTypes="AA">
                                      <p:cBhvr>
                                        <p:cTn id="21" dur="2000" fill="hold"/>
                                        <p:tgtEl>
                                          <p:spTgt spid="9"/>
                                        </p:tgtEl>
                                        <p:attrNameLst>
                                          <p:attrName>ppt_x</p:attrName>
                                          <p:attrName>ppt_y</p:attrName>
                                        </p:attrNameLst>
                                      </p:cBhvr>
                                      <p:rCtr x="-1858" y="10525"/>
                                    </p:animMotion>
                                  </p:childTnLst>
                                </p:cTn>
                              </p:par>
                              <p:par>
                                <p:cTn id="22" presetID="10" presetClass="exit" presetSubtype="0" fill="hold" nodeType="withEffect">
                                  <p:stCondLst>
                                    <p:cond delay="0"/>
                                  </p:stCondLst>
                                  <p:childTnLst>
                                    <p:animEffect transition="out" filter="fade">
                                      <p:cBhvr>
                                        <p:cTn id="23" dur="1500"/>
                                        <p:tgtEl>
                                          <p:spTgt spid="9"/>
                                        </p:tgtEl>
                                      </p:cBhvr>
                                    </p:animEffect>
                                    <p:set>
                                      <p:cBhvr>
                                        <p:cTn id="24" dur="1" fill="hold">
                                          <p:stCondLst>
                                            <p:cond delay="1499"/>
                                          </p:stCondLst>
                                        </p:cTn>
                                        <p:tgtEl>
                                          <p:spTgt spid="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5</a:t>
            </a:fld>
            <a:endParaRPr lang="de-AT" dirty="0"/>
          </a:p>
        </p:txBody>
      </p:sp>
      <p:pic>
        <p:nvPicPr>
          <p:cNvPr id="7" name="Picture 6" descr="converge.gif"/>
          <p:cNvPicPr>
            <a:picLocks noChangeAspect="1"/>
          </p:cNvPicPr>
          <p:nvPr/>
        </p:nvPicPr>
        <p:blipFill>
          <a:blip r:embed="rId3"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Graph</a:t>
            </a:r>
            <a:endParaRPr lang="en-US" dirty="0"/>
          </a:p>
        </p:txBody>
      </p:sp>
      <p:sp>
        <p:nvSpPr>
          <p:cNvPr id="4" name="Footer Placeholder 3"/>
          <p:cNvSpPr>
            <a:spLocks noGrp="1"/>
          </p:cNvSpPr>
          <p:nvPr>
            <p:ph type="ftr" sz="quarter" idx="10"/>
          </p:nvPr>
        </p:nvSpPr>
        <p:spPr/>
        <p:txBody>
          <a:bodyPr/>
          <a:lstStyle/>
          <a:p>
            <a:pPr>
              <a:defRPr/>
            </a:pPr>
            <a:r>
              <a:rPr lang="de-AT" dirty="0" smtClean="0">
                <a:latin typeface="+mj-lt"/>
              </a:rPr>
              <a:t>Peter Mindek</a:t>
            </a:r>
            <a:endParaRPr lang="de-AT" dirty="0">
              <a:latin typeface="+mj-lt"/>
            </a:endParaRP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latin typeface="+mj-lt"/>
              </a:rPr>
              <a:pPr>
                <a:defRPr/>
              </a:pPr>
              <a:t>50</a:t>
            </a:fld>
            <a:endParaRPr lang="de-AT" dirty="0">
              <a:latin typeface="+mj-lt"/>
            </a:endParaRPr>
          </a:p>
        </p:txBody>
      </p:sp>
      <p:pic>
        <p:nvPicPr>
          <p:cNvPr id="3" name="Obrázo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7584" y="1302579"/>
            <a:ext cx="7488832" cy="4252842"/>
          </a:xfrm>
          <a:prstGeom prst="rect">
            <a:avLst/>
          </a:prstGeom>
        </p:spPr>
      </p:pic>
      <p:pic>
        <p:nvPicPr>
          <p:cNvPr id="6" name="Obrázok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7584" y="1302579"/>
            <a:ext cx="7488832" cy="4252842"/>
          </a:xfrm>
          <a:prstGeom prst="rect">
            <a:avLst/>
          </a:prstGeom>
        </p:spPr>
      </p:pic>
      <p:pic>
        <p:nvPicPr>
          <p:cNvPr id="7" name="Obrázok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7584" y="1302579"/>
            <a:ext cx="7488832" cy="42528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Multiplayer</a:t>
            </a:r>
            <a:r>
              <a:rPr lang="sk-SK" dirty="0" smtClean="0"/>
              <a:t> Game </a:t>
            </a:r>
            <a:r>
              <a:rPr lang="sk-SK" dirty="0" err="1" smtClean="0"/>
              <a:t>Summarization</a:t>
            </a:r>
            <a:endParaRPr lang="sk-SK" dirty="0"/>
          </a:p>
        </p:txBody>
      </p:sp>
      <p:sp>
        <p:nvSpPr>
          <p:cNvPr id="3" name="Zástupný symbol obsahu 2"/>
          <p:cNvSpPr>
            <a:spLocks noGrp="1"/>
          </p:cNvSpPr>
          <p:nvPr>
            <p:ph idx="1"/>
          </p:nvPr>
        </p:nvSpPr>
        <p:spPr>
          <a:xfrm>
            <a:off x="179388" y="2852936"/>
            <a:ext cx="8856662" cy="3528814"/>
          </a:xfrm>
        </p:spPr>
        <p:txBody>
          <a:bodyPr/>
          <a:lstStyle/>
          <a:p>
            <a:pPr marL="0" indent="0" algn="ctr">
              <a:buNone/>
            </a:pPr>
            <a:r>
              <a:rPr lang="en-GB" sz="4800" dirty="0" smtClean="0"/>
              <a:t>Cinematographic Effects</a:t>
            </a:r>
            <a:endParaRPr lang="sk-SK" sz="4800" dirty="0" smtClean="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51</a:t>
            </a:fld>
            <a:endParaRPr lang="de-AT" dirty="0"/>
          </a:p>
        </p:txBody>
      </p:sp>
    </p:spTree>
    <p:extLst>
      <p:ext uri="{BB962C8B-B14F-4D97-AF65-F5344CB8AC3E}">
        <p14:creationId xmlns="" xmlns:p14="http://schemas.microsoft.com/office/powerpoint/2010/main" val="1421640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Seamless View Switching</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53</a:t>
            </a:fld>
            <a:endParaRPr lang="de-AT" dirty="0"/>
          </a:p>
        </p:txBody>
      </p:sp>
      <p:pic>
        <p:nvPicPr>
          <p:cNvPr id="2053" name="Picture 5"/>
          <p:cNvPicPr>
            <a:picLocks noChangeAspect="1" noChangeArrowheads="1"/>
          </p:cNvPicPr>
          <p:nvPr/>
        </p:nvPicPr>
        <p:blipFill>
          <a:blip r:embed="rId3" cstate="print"/>
          <a:srcRect/>
          <a:stretch>
            <a:fillRect/>
          </a:stretch>
        </p:blipFill>
        <p:spPr bwMode="auto">
          <a:xfrm>
            <a:off x="468000" y="1052736"/>
            <a:ext cx="4090054" cy="4752528"/>
          </a:xfrm>
          <a:prstGeom prst="rect">
            <a:avLst/>
          </a:prstGeom>
          <a:noFill/>
          <a:ln w="9525">
            <a:noFill/>
            <a:miter lim="800000"/>
            <a:headEnd/>
            <a:tailEnd/>
          </a:ln>
        </p:spPr>
      </p:pic>
      <p:pic>
        <p:nvPicPr>
          <p:cNvPr id="2058" name="Picture 10"/>
          <p:cNvPicPr>
            <a:picLocks noChangeAspect="1" noChangeArrowheads="1"/>
          </p:cNvPicPr>
          <p:nvPr/>
        </p:nvPicPr>
        <p:blipFill>
          <a:blip r:embed="rId4" cstate="print"/>
          <a:srcRect/>
          <a:stretch>
            <a:fillRect/>
          </a:stretch>
        </p:blipFill>
        <p:spPr bwMode="auto">
          <a:xfrm>
            <a:off x="4716016" y="1051200"/>
            <a:ext cx="4089599" cy="4752000"/>
          </a:xfrm>
          <a:prstGeom prst="rect">
            <a:avLst/>
          </a:prstGeom>
          <a:noFill/>
          <a:ln w="9525">
            <a:noFill/>
            <a:miter lim="800000"/>
            <a:headEnd/>
            <a:tailEnd/>
          </a:ln>
        </p:spPr>
      </p:pic>
      <p:pic>
        <p:nvPicPr>
          <p:cNvPr id="2059" name="Picture 11"/>
          <p:cNvPicPr>
            <a:picLocks noChangeAspect="1" noChangeArrowheads="1"/>
          </p:cNvPicPr>
          <p:nvPr/>
        </p:nvPicPr>
        <p:blipFill>
          <a:blip r:embed="rId5" cstate="print"/>
          <a:srcRect/>
          <a:stretch>
            <a:fillRect/>
          </a:stretch>
        </p:blipFill>
        <p:spPr bwMode="auto">
          <a:xfrm>
            <a:off x="468000" y="1051200"/>
            <a:ext cx="4089600" cy="4752000"/>
          </a:xfrm>
          <a:prstGeom prst="rect">
            <a:avLst/>
          </a:prstGeom>
          <a:noFill/>
          <a:ln w="9525">
            <a:noFill/>
            <a:miter lim="800000"/>
            <a:headEnd/>
            <a:tailEnd/>
          </a:ln>
        </p:spPr>
      </p:pic>
      <p:pic>
        <p:nvPicPr>
          <p:cNvPr id="2060" name="Picture 12"/>
          <p:cNvPicPr>
            <a:picLocks noChangeAspect="1" noChangeArrowheads="1"/>
          </p:cNvPicPr>
          <p:nvPr/>
        </p:nvPicPr>
        <p:blipFill>
          <a:blip r:embed="rId6" cstate="print"/>
          <a:srcRect/>
          <a:stretch>
            <a:fillRect/>
          </a:stretch>
        </p:blipFill>
        <p:spPr bwMode="auto">
          <a:xfrm>
            <a:off x="468000" y="1051200"/>
            <a:ext cx="4089600" cy="4752000"/>
          </a:xfrm>
          <a:prstGeom prst="rect">
            <a:avLst/>
          </a:prstGeom>
          <a:noFill/>
          <a:ln w="9525">
            <a:noFill/>
            <a:miter lim="800000"/>
            <a:headEnd/>
            <a:tailEnd/>
          </a:ln>
        </p:spPr>
      </p:pic>
      <p:pic>
        <p:nvPicPr>
          <p:cNvPr id="2061" name="Picture 13"/>
          <p:cNvPicPr>
            <a:picLocks noChangeAspect="1" noChangeArrowheads="1"/>
          </p:cNvPicPr>
          <p:nvPr/>
        </p:nvPicPr>
        <p:blipFill>
          <a:blip r:embed="rId7" cstate="print"/>
          <a:srcRect/>
          <a:stretch>
            <a:fillRect/>
          </a:stretch>
        </p:blipFill>
        <p:spPr bwMode="auto">
          <a:xfrm>
            <a:off x="468000" y="1051200"/>
            <a:ext cx="4089600" cy="4752000"/>
          </a:xfrm>
          <a:prstGeom prst="rect">
            <a:avLst/>
          </a:prstGeom>
          <a:noFill/>
          <a:ln w="9525">
            <a:noFill/>
            <a:miter lim="800000"/>
            <a:headEnd/>
            <a:tailEnd/>
          </a:ln>
        </p:spPr>
      </p:pic>
      <p:pic>
        <p:nvPicPr>
          <p:cNvPr id="2062" name="Picture 14"/>
          <p:cNvPicPr>
            <a:picLocks noChangeAspect="1" noChangeArrowheads="1"/>
          </p:cNvPicPr>
          <p:nvPr/>
        </p:nvPicPr>
        <p:blipFill>
          <a:blip r:embed="rId8" cstate="print"/>
          <a:srcRect/>
          <a:stretch>
            <a:fillRect/>
          </a:stretch>
        </p:blipFill>
        <p:spPr bwMode="auto">
          <a:xfrm>
            <a:off x="468000" y="1051200"/>
            <a:ext cx="4089600" cy="475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10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9"/>
                                        </p:tgtEl>
                                        <p:attrNameLst>
                                          <p:attrName>style.visibility</p:attrName>
                                        </p:attrNameLst>
                                      </p:cBhvr>
                                      <p:to>
                                        <p:strVal val="visible"/>
                                      </p:to>
                                    </p:set>
                                    <p:animEffect transition="in" filter="fade">
                                      <p:cBhvr>
                                        <p:cTn id="12" dur="500"/>
                                        <p:tgtEl>
                                          <p:spTgt spid="20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0"/>
                                        </p:tgtEl>
                                        <p:attrNameLst>
                                          <p:attrName>style.visibility</p:attrName>
                                        </p:attrNameLst>
                                      </p:cBhvr>
                                      <p:to>
                                        <p:strVal val="visible"/>
                                      </p:to>
                                    </p:set>
                                    <p:animEffect transition="in" filter="fade">
                                      <p:cBhvr>
                                        <p:cTn id="17" dur="500"/>
                                        <p:tgtEl>
                                          <p:spTgt spid="20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fade">
                                      <p:cBhvr>
                                        <p:cTn id="27"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s.avi">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extLst>
      <p:ext uri="{BB962C8B-B14F-4D97-AF65-F5344CB8AC3E}">
        <p14:creationId xmlns="" xmlns:p14="http://schemas.microsoft.com/office/powerpoint/2010/main" val="280548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21219403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1798639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ults.avi">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extLst>
      <p:ext uri="{BB962C8B-B14F-4D97-AF65-F5344CB8AC3E}">
        <p14:creationId xmlns="" xmlns:p14="http://schemas.microsoft.com/office/powerpoint/2010/main" val="217874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4. Interaction</a:t>
            </a:r>
            <a:endParaRPr lang="sk-SK"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59</a:t>
            </a:fld>
            <a:endParaRPr lang="de-AT" dirty="0"/>
          </a:p>
        </p:txBody>
      </p:sp>
      <p:pic>
        <p:nvPicPr>
          <p:cNvPr id="2052" name="Picture 4"/>
          <p:cNvPicPr>
            <a:picLocks noChangeAspect="1" noChangeArrowheads="1"/>
          </p:cNvPicPr>
          <p:nvPr/>
        </p:nvPicPr>
        <p:blipFill>
          <a:blip r:embed="rId3" cstate="print"/>
          <a:srcRect/>
          <a:stretch>
            <a:fillRect/>
          </a:stretch>
        </p:blipFill>
        <p:spPr bwMode="auto">
          <a:xfrm>
            <a:off x="1403648" y="1340768"/>
            <a:ext cx="6338290" cy="3687984"/>
          </a:xfrm>
          <a:prstGeom prst="rect">
            <a:avLst/>
          </a:prstGeom>
          <a:noFill/>
          <a:ln w="9525">
            <a:noFill/>
            <a:miter lim="800000"/>
            <a:headEnd/>
            <a:tailEnd/>
          </a:ln>
        </p:spPr>
      </p:pic>
      <p:sp>
        <p:nvSpPr>
          <p:cNvPr id="7" name="Zástupný symbol obsahu 2"/>
          <p:cNvSpPr>
            <a:spLocks noGrp="1"/>
          </p:cNvSpPr>
          <p:nvPr>
            <p:ph idx="1"/>
          </p:nvPr>
        </p:nvSpPr>
        <p:spPr>
          <a:xfrm>
            <a:off x="179388" y="5373216"/>
            <a:ext cx="8856662" cy="1008534"/>
          </a:xfrm>
        </p:spPr>
        <p:txBody>
          <a:bodyPr/>
          <a:lstStyle/>
          <a:p>
            <a:pPr marL="0">
              <a:spcAft>
                <a:spcPts val="1200"/>
              </a:spcAft>
              <a:buNone/>
            </a:pPr>
            <a:r>
              <a:rPr lang="de-DE" sz="1900" dirty="0" smtClean="0"/>
              <a:t>P. </a:t>
            </a:r>
            <a:r>
              <a:rPr lang="de-DE" sz="1900" dirty="0" err="1" smtClean="0"/>
              <a:t>Mindek</a:t>
            </a:r>
            <a:r>
              <a:rPr lang="de-DE" sz="1900" dirty="0" smtClean="0"/>
              <a:t>, G. Mistelbauer, M. E. </a:t>
            </a:r>
            <a:r>
              <a:rPr lang="de-DE" sz="1900" dirty="0" err="1" smtClean="0"/>
              <a:t>Gröller</a:t>
            </a:r>
            <a:r>
              <a:rPr lang="de-DE" sz="1900" dirty="0" smtClean="0"/>
              <a:t>, </a:t>
            </a:r>
            <a:r>
              <a:rPr lang="de-DE" sz="1900" dirty="0" err="1" smtClean="0"/>
              <a:t>and</a:t>
            </a:r>
            <a:r>
              <a:rPr lang="de-DE" sz="1900" dirty="0" smtClean="0"/>
              <a:t> S. Bruckner. Data-Sensitive Navigation in</a:t>
            </a:r>
            <a:r>
              <a:rPr lang="sk-SK" sz="1900" dirty="0" smtClean="0"/>
              <a:t> </a:t>
            </a:r>
            <a:r>
              <a:rPr lang="en-US" sz="1900" dirty="0" smtClean="0"/>
              <a:t>Scientific Visualization. Technical Report TR-186-2-15-01. Institute of Computer Graphics and</a:t>
            </a:r>
            <a:r>
              <a:rPr lang="sk-SK" sz="1900" dirty="0" smtClean="0"/>
              <a:t> </a:t>
            </a:r>
            <a:r>
              <a:rPr lang="en-US" sz="1900" dirty="0" smtClean="0"/>
              <a:t>Algorithms, Vienna University of Technology. April 2015.</a:t>
            </a:r>
            <a:endParaRPr lang="en-US" sz="1900" b="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6</a:t>
            </a:fld>
            <a:endParaRPr lang="de-AT" dirty="0"/>
          </a:p>
        </p:txBody>
      </p:sp>
      <p:pic>
        <p:nvPicPr>
          <p:cNvPr id="7" name="Picture 6" descr="converge.gif"/>
          <p:cNvPicPr>
            <a:picLocks noChangeAspect="1"/>
          </p:cNvPicPr>
          <p:nvPr/>
        </p:nvPicPr>
        <p:blipFill>
          <a:blip r:embed="rId3"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Traditional Interaction</a:t>
            </a:r>
            <a:endParaRPr lang="en-US" dirty="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60</a:t>
            </a:fld>
            <a:endParaRPr lang="de-AT" dirty="0"/>
          </a:p>
        </p:txBody>
      </p:sp>
      <p:pic>
        <p:nvPicPr>
          <p:cNvPr id="1026" name="Picture 2"/>
          <p:cNvPicPr>
            <a:picLocks noChangeAspect="1" noChangeArrowheads="1"/>
          </p:cNvPicPr>
          <p:nvPr/>
        </p:nvPicPr>
        <p:blipFill>
          <a:blip r:embed="rId2" cstate="print"/>
          <a:stretch>
            <a:fillRect/>
          </a:stretch>
        </p:blipFill>
        <p:spPr bwMode="auto">
          <a:xfrm>
            <a:off x="239131" y="1908201"/>
            <a:ext cx="8653350" cy="3113260"/>
          </a:xfrm>
          <a:prstGeom prst="rect">
            <a:avLst/>
          </a:prstGeom>
          <a:noFill/>
          <a:ln w="9525">
            <a:noFill/>
            <a:miter lim="800000"/>
            <a:headEnd/>
            <a:tailEnd/>
          </a:ln>
        </p:spPr>
      </p:pic>
      <p:sp>
        <p:nvSpPr>
          <p:cNvPr id="6" name="BlokTextu 9"/>
          <p:cNvSpPr txBox="1"/>
          <p:nvPr/>
        </p:nvSpPr>
        <p:spPr>
          <a:xfrm>
            <a:off x="251520" y="5085184"/>
            <a:ext cx="8640960" cy="584775"/>
          </a:xfrm>
          <a:prstGeom prst="rect">
            <a:avLst/>
          </a:prstGeom>
          <a:noFill/>
        </p:spPr>
        <p:txBody>
          <a:bodyPr wrap="square" rtlCol="0">
            <a:spAutoFit/>
          </a:bodyPr>
          <a:lstStyle/>
          <a:p>
            <a:pPr algn="ctr"/>
            <a:r>
              <a:rPr lang="en-US" sz="3200" dirty="0" smtClean="0">
                <a:solidFill>
                  <a:srgbClr val="2AA3D8"/>
                </a:solidFill>
                <a:latin typeface="Calibri" pitchFamily="34" charset="0"/>
              </a:rPr>
              <a:t>Input is not proportional to the output.</a:t>
            </a:r>
            <a:endParaRPr lang="en-US" sz="3200" dirty="0">
              <a:solidFill>
                <a:srgbClr val="2AA3D8"/>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Data-Sensitive Navigation</a:t>
            </a:r>
            <a:endParaRPr lang="en-US" dirty="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61</a:t>
            </a:fld>
            <a:endParaRPr lang="de-AT" dirty="0"/>
          </a:p>
        </p:txBody>
      </p:sp>
      <p:pic>
        <p:nvPicPr>
          <p:cNvPr id="1026" name="Picture 2"/>
          <p:cNvPicPr>
            <a:picLocks noChangeAspect="1" noChangeArrowheads="1"/>
          </p:cNvPicPr>
          <p:nvPr/>
        </p:nvPicPr>
        <p:blipFill>
          <a:blip r:embed="rId2" cstate="print"/>
          <a:stretch>
            <a:fillRect/>
          </a:stretch>
        </p:blipFill>
        <p:spPr bwMode="auto">
          <a:xfrm>
            <a:off x="239131" y="1908201"/>
            <a:ext cx="8653349" cy="3113260"/>
          </a:xfrm>
          <a:prstGeom prst="rect">
            <a:avLst/>
          </a:prstGeom>
          <a:noFill/>
          <a:ln w="9525">
            <a:noFill/>
            <a:miter lim="800000"/>
            <a:headEnd/>
            <a:tailEnd/>
          </a:ln>
        </p:spPr>
      </p:pic>
      <p:sp>
        <p:nvSpPr>
          <p:cNvPr id="6" name="BlokTextu 9"/>
          <p:cNvSpPr txBox="1"/>
          <p:nvPr/>
        </p:nvSpPr>
        <p:spPr>
          <a:xfrm>
            <a:off x="251520" y="5085184"/>
            <a:ext cx="8640960" cy="584775"/>
          </a:xfrm>
          <a:prstGeom prst="rect">
            <a:avLst/>
          </a:prstGeom>
          <a:noFill/>
        </p:spPr>
        <p:txBody>
          <a:bodyPr wrap="square" rtlCol="0">
            <a:spAutoFit/>
          </a:bodyPr>
          <a:lstStyle/>
          <a:p>
            <a:pPr algn="ctr"/>
            <a:r>
              <a:rPr lang="en-US" sz="3200" dirty="0" smtClean="0">
                <a:solidFill>
                  <a:srgbClr val="2AA3D8"/>
                </a:solidFill>
                <a:latin typeface="Calibri" pitchFamily="34" charset="0"/>
              </a:rPr>
              <a:t>Input and output are made proportional.</a:t>
            </a:r>
            <a:endParaRPr lang="en-US" sz="3200" dirty="0">
              <a:solidFill>
                <a:srgbClr val="2AA3D8"/>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Data-Sensitive Navigation</a:t>
            </a:r>
            <a:endParaRPr lang="en-US" dirty="0"/>
          </a:p>
        </p:txBody>
      </p:sp>
      <p:sp>
        <p:nvSpPr>
          <p:cNvPr id="4" name="Zástupný symbol päty 3"/>
          <p:cNvSpPr>
            <a:spLocks noGrp="1"/>
          </p:cNvSpPr>
          <p:nvPr>
            <p:ph type="ftr" sz="quarter" idx="10"/>
          </p:nvPr>
        </p:nvSpPr>
        <p:spPr/>
        <p:txBody>
          <a:bodyPr/>
          <a:lstStyle/>
          <a:p>
            <a:pPr>
              <a:defRPr/>
            </a:pPr>
            <a:r>
              <a:rPr lang="sk-SK" dirty="0" smtClean="0"/>
              <a:t>Peter </a:t>
            </a:r>
            <a:r>
              <a:rPr lang="sk-SK"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62</a:t>
            </a:fld>
            <a:endParaRPr lang="de-AT" dirty="0"/>
          </a:p>
        </p:txBody>
      </p:sp>
      <p:pic>
        <p:nvPicPr>
          <p:cNvPr id="1026" name="Picture 2"/>
          <p:cNvPicPr>
            <a:picLocks noChangeAspect="1" noChangeArrowheads="1"/>
          </p:cNvPicPr>
          <p:nvPr/>
        </p:nvPicPr>
        <p:blipFill>
          <a:blip r:embed="rId2" cstate="print"/>
          <a:stretch>
            <a:fillRect/>
          </a:stretch>
        </p:blipFill>
        <p:spPr bwMode="auto">
          <a:xfrm>
            <a:off x="239131" y="1908201"/>
            <a:ext cx="8653349" cy="3113260"/>
          </a:xfrm>
          <a:prstGeom prst="rect">
            <a:avLst/>
          </a:prstGeom>
          <a:noFill/>
          <a:ln w="9525">
            <a:noFill/>
            <a:miter lim="800000"/>
            <a:headEnd/>
            <a:tailEnd/>
          </a:ln>
        </p:spPr>
      </p:pic>
      <p:sp>
        <p:nvSpPr>
          <p:cNvPr id="6" name="BlokTextu 9"/>
          <p:cNvSpPr txBox="1"/>
          <p:nvPr/>
        </p:nvSpPr>
        <p:spPr>
          <a:xfrm>
            <a:off x="251520" y="5085184"/>
            <a:ext cx="8640960" cy="584775"/>
          </a:xfrm>
          <a:prstGeom prst="rect">
            <a:avLst/>
          </a:prstGeom>
          <a:noFill/>
        </p:spPr>
        <p:txBody>
          <a:bodyPr wrap="square" rtlCol="0">
            <a:spAutoFit/>
          </a:bodyPr>
          <a:lstStyle/>
          <a:p>
            <a:pPr algn="ctr"/>
            <a:r>
              <a:rPr lang="en-US" sz="3200" dirty="0" smtClean="0">
                <a:solidFill>
                  <a:srgbClr val="2AA3D8"/>
                </a:solidFill>
                <a:latin typeface="Calibri" pitchFamily="34" charset="0"/>
              </a:rPr>
              <a:t>Changes in the parameter space are visualized.</a:t>
            </a:r>
            <a:endParaRPr lang="en-US" sz="3200" dirty="0">
              <a:solidFill>
                <a:srgbClr val="2AA3D8"/>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tree-slider.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skull-anim.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skull-tes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en-US" dirty="0"/>
          </a:p>
        </p:txBody>
      </p:sp>
      <p:sp>
        <p:nvSpPr>
          <p:cNvPr id="4" name="Zástupný symbol päty 3"/>
          <p:cNvSpPr>
            <a:spLocks noGrp="1"/>
          </p:cNvSpPr>
          <p:nvPr>
            <p:ph type="ftr" sz="quarter" idx="10"/>
          </p:nvPr>
        </p:nvSpPr>
        <p:spPr/>
        <p:txBody>
          <a:bodyPr/>
          <a:lstStyle/>
          <a:p>
            <a:pPr>
              <a:defRPr/>
            </a:pPr>
            <a:r>
              <a:rPr lang="de-AT" dirty="0" smtClean="0"/>
              <a:t>Peter </a:t>
            </a:r>
            <a:r>
              <a:rPr lang="de-AT" dirty="0" err="1" smtClean="0"/>
              <a:t>Mindek</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66</a:t>
            </a:fld>
            <a:endParaRPr lang="de-AT" dirty="0"/>
          </a:p>
        </p:txBody>
      </p:sp>
      <p:pic>
        <p:nvPicPr>
          <p:cNvPr id="6" name="Picture 3"/>
          <p:cNvPicPr>
            <a:picLocks noChangeAspect="1" noChangeArrowheads="1"/>
          </p:cNvPicPr>
          <p:nvPr/>
        </p:nvPicPr>
        <p:blipFill>
          <a:blip r:embed="rId2" cstate="print"/>
          <a:srcRect/>
          <a:stretch>
            <a:fillRect/>
          </a:stretch>
        </p:blipFill>
        <p:spPr bwMode="auto">
          <a:xfrm>
            <a:off x="683568" y="1124744"/>
            <a:ext cx="3248347" cy="1513169"/>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5361652" y="836712"/>
            <a:ext cx="3434438" cy="243988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0" y="3190095"/>
            <a:ext cx="4860032" cy="3268996"/>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a:stretch>
            <a:fillRect/>
          </a:stretch>
        </p:blipFill>
        <p:spPr bwMode="auto">
          <a:xfrm>
            <a:off x="5364088" y="4221088"/>
            <a:ext cx="3514031" cy="2044666"/>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stretch>
            <a:fillRect/>
          </a:stretch>
        </p:blipFill>
        <p:spPr bwMode="auto">
          <a:xfrm>
            <a:off x="179512" y="1124744"/>
            <a:ext cx="4785757" cy="1728192"/>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5868144" y="908720"/>
            <a:ext cx="2592288" cy="2592288"/>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539552" y="3308400"/>
            <a:ext cx="3960440" cy="2970330"/>
          </a:xfrm>
          <a:prstGeom prst="rect">
            <a:avLst/>
          </a:prstGeom>
          <a:noFill/>
          <a:ln w="9525">
            <a:noFill/>
            <a:miter lim="800000"/>
            <a:headEnd/>
            <a:tailEnd/>
          </a:ln>
        </p:spPr>
      </p:pic>
      <p:pic>
        <p:nvPicPr>
          <p:cNvPr id="1028" name="Picture 4"/>
          <p:cNvPicPr>
            <a:picLocks noChangeAspect="1" noChangeArrowheads="1"/>
          </p:cNvPicPr>
          <p:nvPr/>
        </p:nvPicPr>
        <p:blipFill>
          <a:blip r:embed="rId9" cstate="print"/>
          <a:srcRect/>
          <a:stretch>
            <a:fillRect/>
          </a:stretch>
        </p:blipFill>
        <p:spPr bwMode="auto">
          <a:xfrm>
            <a:off x="5004048" y="3789040"/>
            <a:ext cx="3869023" cy="24879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xit" presetSubtype="0" fill="hold"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par>
                                <p:cTn id="16" presetID="10" presetClass="exit" presetSubtype="0" fill="hold"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1000"/>
                                        <p:tgtEl>
                                          <p:spTgt spid="1027"/>
                                        </p:tgtEl>
                                      </p:cBhvr>
                                    </p:animEffect>
                                  </p:childTnLst>
                                </p:cTn>
                              </p:par>
                              <p:par>
                                <p:cTn id="24" presetID="10" presetClass="exit" presetSubtype="0" fill="hold" nodeType="withEffect">
                                  <p:stCondLst>
                                    <p:cond delay="0"/>
                                  </p:stCondLst>
                                  <p:childTnLst>
                                    <p:animEffect transition="out" filter="fade">
                                      <p:cBhvr>
                                        <p:cTn id="25" dur="1000"/>
                                        <p:tgtEl>
                                          <p:spTgt spid="8"/>
                                        </p:tgtEl>
                                      </p:cBhvr>
                                    </p:animEffect>
                                    <p:set>
                                      <p:cBhvr>
                                        <p:cTn id="26" dur="1" fill="hold">
                                          <p:stCondLst>
                                            <p:cond delay="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childTnLst>
                                </p:cTn>
                              </p:par>
                              <p:par>
                                <p:cTn id="32" presetID="10" presetClass="exit" presetSubtype="0" fill="hold" nodeType="withEffect">
                                  <p:stCondLst>
                                    <p:cond delay="0"/>
                                  </p:stCondLst>
                                  <p:childTnLst>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179388" y="188641"/>
            <a:ext cx="8424862" cy="504055"/>
          </a:xfrm>
        </p:spPr>
        <p:txBody>
          <a:bodyPr/>
          <a:lstStyle/>
          <a:p>
            <a:pPr eaLnBrk="1" hangingPunct="1"/>
            <a:r>
              <a:rPr lang="en-US" dirty="0" smtClean="0"/>
              <a:t>Thank you for your attention!</a:t>
            </a:r>
          </a:p>
        </p:txBody>
      </p:sp>
      <p:sp>
        <p:nvSpPr>
          <p:cNvPr id="6148" name="Text Box 4"/>
          <p:cNvSpPr txBox="1">
            <a:spLocks noChangeArrowheads="1"/>
          </p:cNvSpPr>
          <p:nvPr/>
        </p:nvSpPr>
        <p:spPr bwMode="auto">
          <a:xfrm>
            <a:off x="179388" y="6165304"/>
            <a:ext cx="84248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smtClean="0">
                <a:solidFill>
                  <a:schemeClr val="bg1">
                    <a:lumMod val="65000"/>
                  </a:schemeClr>
                </a:solidFill>
              </a:rPr>
              <a:t>mindek@cg.tuwien.ac.at</a:t>
            </a:r>
            <a:endParaRPr lang="en-US" sz="2800" b="1" dirty="0">
              <a:solidFill>
                <a:schemeClr val="bg1">
                  <a:lumMod val="65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251520" y="836712"/>
            <a:ext cx="8319577" cy="5184576"/>
          </a:xfrm>
          <a:prstGeom prst="rect">
            <a:avLst/>
          </a:prstGeom>
          <a:noFill/>
          <a:ln w="9525">
            <a:noFill/>
            <a:miter lim="800000"/>
            <a:headEnd/>
            <a:tailEnd/>
          </a:ln>
        </p:spPr>
      </p:pic>
    </p:spTree>
    <p:extLst>
      <p:ext uri="{BB962C8B-B14F-4D97-AF65-F5344CB8AC3E}">
        <p14:creationId xmlns:p14="http://schemas.microsoft.com/office/powerpoint/2010/main" xmlns="" val="367000769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179388" y="908719"/>
            <a:ext cx="8424862" cy="720081"/>
          </a:xfrm>
        </p:spPr>
        <p:txBody>
          <a:bodyPr/>
          <a:lstStyle/>
          <a:p>
            <a:pPr eaLnBrk="1" hangingPunct="1"/>
            <a:r>
              <a:rPr lang="en-US" dirty="0" smtClean="0"/>
              <a:t>Thank you for your attention!</a:t>
            </a:r>
          </a:p>
        </p:txBody>
      </p:sp>
      <p:sp>
        <p:nvSpPr>
          <p:cNvPr id="6148" name="Text Box 4"/>
          <p:cNvSpPr txBox="1">
            <a:spLocks noChangeArrowheads="1"/>
          </p:cNvSpPr>
          <p:nvPr/>
        </p:nvSpPr>
        <p:spPr bwMode="auto">
          <a:xfrm>
            <a:off x="179388" y="5699402"/>
            <a:ext cx="84248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smtClean="0">
                <a:solidFill>
                  <a:schemeClr val="bg1">
                    <a:lumMod val="65000"/>
                  </a:schemeClr>
                </a:solidFill>
              </a:rPr>
              <a:t>mindek@cg.tuwien.ac.at</a:t>
            </a:r>
            <a:endParaRPr lang="en-US" sz="2800" b="1" dirty="0">
              <a:solidFill>
                <a:schemeClr val="bg1">
                  <a:lumMod val="65000"/>
                </a:schemeClr>
              </a:solidFill>
            </a:endParaRPr>
          </a:p>
        </p:txBody>
      </p:sp>
      <p:pic>
        <p:nvPicPr>
          <p:cNvPr id="4098" name="Picture 2"/>
          <p:cNvPicPr>
            <a:picLocks noChangeAspect="1" noChangeArrowheads="1"/>
          </p:cNvPicPr>
          <p:nvPr/>
        </p:nvPicPr>
        <p:blipFill>
          <a:blip r:embed="rId2" cstate="print"/>
          <a:srcRect/>
          <a:stretch>
            <a:fillRect/>
          </a:stretch>
        </p:blipFill>
        <p:spPr bwMode="auto">
          <a:xfrm>
            <a:off x="2123728" y="2060848"/>
            <a:ext cx="4896544" cy="3091252"/>
          </a:xfrm>
          <a:prstGeom prst="rect">
            <a:avLst/>
          </a:prstGeom>
          <a:noFill/>
          <a:ln w="9525">
            <a:noFill/>
            <a:miter lim="800000"/>
            <a:headEnd/>
            <a:tailEnd/>
          </a:ln>
        </p:spPr>
      </p:pic>
    </p:spTree>
    <p:extLst>
      <p:ext uri="{BB962C8B-B14F-4D97-AF65-F5344CB8AC3E}">
        <p14:creationId xmlns:p14="http://schemas.microsoft.com/office/powerpoint/2010/main" xmlns="" val="367000769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Timings</a:t>
            </a:r>
            <a:endParaRPr lang="sk-SK" dirty="0"/>
          </a:p>
        </p:txBody>
      </p:sp>
      <p:sp>
        <p:nvSpPr>
          <p:cNvPr id="3" name="Zástupný symbol obsahu 2"/>
          <p:cNvSpPr>
            <a:spLocks noGrp="1"/>
          </p:cNvSpPr>
          <p:nvPr>
            <p:ph idx="1"/>
          </p:nvPr>
        </p:nvSpPr>
        <p:spPr/>
        <p:txBody>
          <a:bodyPr/>
          <a:lstStyle/>
          <a:p>
            <a:r>
              <a:rPr lang="en-US" dirty="0" smtClean="0"/>
              <a:t>Introduction – 10 min</a:t>
            </a:r>
          </a:p>
          <a:p>
            <a:r>
              <a:rPr lang="en-US" dirty="0" err="1" smtClean="0"/>
              <a:t>Shader</a:t>
            </a:r>
            <a:r>
              <a:rPr lang="en-US" dirty="0" smtClean="0"/>
              <a:t> Space Exploration – 5 min</a:t>
            </a:r>
          </a:p>
          <a:p>
            <a:r>
              <a:rPr lang="en-US" dirty="0" smtClean="0"/>
              <a:t>Contextual Snapshots – 10 min</a:t>
            </a:r>
          </a:p>
          <a:p>
            <a:r>
              <a:rPr lang="en-US" dirty="0" smtClean="0"/>
              <a:t>Game Summarization (</a:t>
            </a:r>
            <a:r>
              <a:rPr lang="en-US" dirty="0" err="1" smtClean="0"/>
              <a:t>ManyCams</a:t>
            </a:r>
            <a:r>
              <a:rPr lang="en-US" dirty="0" smtClean="0"/>
              <a:t>) – 15 min</a:t>
            </a:r>
          </a:p>
          <a:p>
            <a:r>
              <a:rPr lang="en-US" dirty="0" smtClean="0"/>
              <a:t>Data-Sensitive Navigation – 5 min</a:t>
            </a:r>
          </a:p>
          <a:p>
            <a:pPr>
              <a:buNone/>
            </a:pPr>
            <a:endParaRPr lang="en-US" dirty="0" smtClean="0"/>
          </a:p>
        </p:txBody>
      </p:sp>
      <p:sp>
        <p:nvSpPr>
          <p:cNvPr id="4" name="Zástupný symbol päty 3"/>
          <p:cNvSpPr>
            <a:spLocks noGrp="1"/>
          </p:cNvSpPr>
          <p:nvPr>
            <p:ph type="ftr" sz="quarter" idx="10"/>
          </p:nvPr>
        </p:nvSpPr>
        <p:spPr/>
        <p:txBody>
          <a:bodyPr/>
          <a:lstStyle/>
          <a:p>
            <a:pPr>
              <a:defRPr/>
            </a:pPr>
            <a:r>
              <a:rPr lang="de-AT" smtClean="0"/>
              <a:t>&lt;insert your name here&gt;</a:t>
            </a:r>
            <a:endParaRPr lang="de-AT" dirty="0"/>
          </a:p>
        </p:txBody>
      </p:sp>
      <p:sp>
        <p:nvSpPr>
          <p:cNvPr id="5" name="Zástupný symbol čísla snímky 4"/>
          <p:cNvSpPr>
            <a:spLocks noGrp="1"/>
          </p:cNvSpPr>
          <p:nvPr>
            <p:ph type="sldNum" sz="quarter" idx="11"/>
          </p:nvPr>
        </p:nvSpPr>
        <p:spPr/>
        <p:txBody>
          <a:bodyPr/>
          <a:lstStyle/>
          <a:p>
            <a:pPr>
              <a:defRPr/>
            </a:pPr>
            <a:fld id="{63707275-EA33-4C2C-A96C-B80BEB93EE54}" type="slidenum">
              <a:rPr lang="de-AT" smtClean="0"/>
              <a:pPr>
                <a:defRPr/>
              </a:pPr>
              <a:t>69</a:t>
            </a:fld>
            <a:endParaRPr lang="de-AT"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a:t>
            </a:fld>
            <a:endParaRPr lang="de-AT" dirty="0"/>
          </a:p>
        </p:txBody>
      </p:sp>
      <p:pic>
        <p:nvPicPr>
          <p:cNvPr id="7" name="Picture 6" descr="converge.gif"/>
          <p:cNvPicPr>
            <a:picLocks noChangeAspect="1"/>
          </p:cNvPicPr>
          <p:nvPr/>
        </p:nvPicPr>
        <p:blipFill>
          <a:blip r:embed="rId3"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Feature Vectors</a:t>
            </a:r>
            <a:endParaRPr lang="de-AT" dirty="0"/>
          </a:p>
        </p:txBody>
      </p:sp>
      <p:sp>
        <p:nvSpPr>
          <p:cNvPr id="4" name="Footer Placeholder 3"/>
          <p:cNvSpPr>
            <a:spLocks noGrp="1"/>
          </p:cNvSpPr>
          <p:nvPr>
            <p:ph type="ftr" sz="quarter" idx="10"/>
          </p:nvPr>
        </p:nvSpPr>
        <p:spPr/>
        <p:txBody>
          <a:bodyPr/>
          <a:lstStyle/>
          <a:p>
            <a:pPr>
              <a:defRPr/>
            </a:pPr>
            <a:r>
              <a:rPr lang="de-AT" dirty="0" smtClean="0">
                <a:latin typeface="+mn-lt"/>
              </a:rPr>
              <a:t>Peter Mindek</a:t>
            </a:r>
            <a:endParaRPr lang="de-AT" dirty="0">
              <a:latin typeface="+mn-lt"/>
            </a:endParaRP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latin typeface="+mn-lt"/>
              </a:rPr>
              <a:pPr>
                <a:defRPr/>
              </a:pPr>
              <a:t>70</a:t>
            </a:fld>
            <a:endParaRPr lang="de-AT" dirty="0">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763688" y="764704"/>
            <a:ext cx="5616624" cy="5616624"/>
          </a:xfrm>
          <a:prstGeom prst="rect">
            <a:avLst/>
          </a:prstGeom>
        </p:spPr>
      </p:pic>
    </p:spTree>
    <p:extLst>
      <p:ext uri="{BB962C8B-B14F-4D97-AF65-F5344CB8AC3E}">
        <p14:creationId xmlns:p14="http://schemas.microsoft.com/office/powerpoint/2010/main" xmlns="" val="27179657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Embedded Visualizations</a:t>
            </a:r>
            <a:endParaRPr lang="de-AT" smtClean="0"/>
          </a:p>
        </p:txBody>
      </p:sp>
      <p:sp>
        <p:nvSpPr>
          <p:cNvPr id="25603" name="Footer Placeholder 3"/>
          <p:cNvSpPr>
            <a:spLocks noGrp="1"/>
          </p:cNvSpPr>
          <p:nvPr>
            <p:ph type="ftr" sz="quarter" idx="10"/>
          </p:nvPr>
        </p:nvSpPr>
        <p:spPr>
          <a:noFill/>
        </p:spPr>
        <p:txBody>
          <a:bodyPr/>
          <a:lstStyle/>
          <a:p>
            <a:r>
              <a:rPr lang="de-AT" smtClean="0"/>
              <a:t>Peter Mindek</a:t>
            </a:r>
          </a:p>
        </p:txBody>
      </p:sp>
      <p:sp>
        <p:nvSpPr>
          <p:cNvPr id="25604" name="Slide Number Placeholder 4"/>
          <p:cNvSpPr>
            <a:spLocks noGrp="1"/>
          </p:cNvSpPr>
          <p:nvPr>
            <p:ph type="sldNum" sz="quarter" idx="11"/>
          </p:nvPr>
        </p:nvSpPr>
        <p:spPr>
          <a:noFill/>
        </p:spPr>
        <p:txBody>
          <a:bodyPr/>
          <a:lstStyle/>
          <a:p>
            <a:fld id="{19D435B1-9AC0-45F1-A2D0-975C14F69EF4}" type="slidenum">
              <a:rPr lang="de-AT" smtClean="0"/>
              <a:pPr/>
              <a:t>71</a:t>
            </a:fld>
            <a:endParaRPr lang="de-AT" smtClean="0"/>
          </a:p>
        </p:txBody>
      </p:sp>
      <p:pic>
        <p:nvPicPr>
          <p:cNvPr id="35842" name="empty"/>
          <p:cNvPicPr>
            <a:picLocks noChangeAspect="1" noChangeArrowheads="1"/>
          </p:cNvPicPr>
          <p:nvPr/>
        </p:nvPicPr>
        <p:blipFill>
          <a:blip r:embed="rId2" cstate="print"/>
          <a:srcRect/>
          <a:stretch>
            <a:fillRect/>
          </a:stretch>
        </p:blipFill>
        <p:spPr bwMode="auto">
          <a:xfrm>
            <a:off x="755650" y="981075"/>
            <a:ext cx="7704138" cy="5437188"/>
          </a:xfrm>
          <a:prstGeom prst="rect">
            <a:avLst/>
          </a:prstGeom>
          <a:noFill/>
          <a:ln w="9525">
            <a:noFill/>
            <a:miter lim="800000"/>
            <a:headEnd/>
            <a:tailEnd/>
          </a:ln>
        </p:spPr>
      </p:pic>
      <p:pic>
        <p:nvPicPr>
          <p:cNvPr id="35843" name="selection1"/>
          <p:cNvPicPr>
            <a:picLocks noChangeAspect="1" noChangeArrowheads="1"/>
          </p:cNvPicPr>
          <p:nvPr/>
        </p:nvPicPr>
        <p:blipFill>
          <a:blip r:embed="rId3" cstate="print"/>
          <a:srcRect/>
          <a:stretch>
            <a:fillRect/>
          </a:stretch>
        </p:blipFill>
        <p:spPr bwMode="auto">
          <a:xfrm>
            <a:off x="755650" y="981075"/>
            <a:ext cx="7707313" cy="5438775"/>
          </a:xfrm>
          <a:prstGeom prst="rect">
            <a:avLst/>
          </a:prstGeom>
          <a:noFill/>
          <a:ln w="9525">
            <a:noFill/>
            <a:miter lim="800000"/>
            <a:headEnd/>
            <a:tailEnd/>
          </a:ln>
        </p:spPr>
      </p:pic>
      <p:pic>
        <p:nvPicPr>
          <p:cNvPr id="35844" name="selection2"/>
          <p:cNvPicPr>
            <a:picLocks noChangeAspect="1" noChangeArrowheads="1"/>
          </p:cNvPicPr>
          <p:nvPr/>
        </p:nvPicPr>
        <p:blipFill>
          <a:blip r:embed="rId4" cstate="print"/>
          <a:srcRect/>
          <a:stretch>
            <a:fillRect/>
          </a:stretch>
        </p:blipFill>
        <p:spPr bwMode="auto">
          <a:xfrm>
            <a:off x="755650" y="981075"/>
            <a:ext cx="7707313" cy="5438775"/>
          </a:xfrm>
          <a:prstGeom prst="rect">
            <a:avLst/>
          </a:prstGeom>
          <a:noFill/>
          <a:ln w="9525">
            <a:noFill/>
            <a:miter lim="800000"/>
            <a:headEnd/>
            <a:tailEnd/>
          </a:ln>
        </p:spPr>
      </p:pic>
      <p:pic>
        <p:nvPicPr>
          <p:cNvPr id="35845" name="selection3"/>
          <p:cNvPicPr>
            <a:picLocks noChangeAspect="1" noChangeArrowheads="1"/>
          </p:cNvPicPr>
          <p:nvPr/>
        </p:nvPicPr>
        <p:blipFill>
          <a:blip r:embed="rId5" cstate="print"/>
          <a:srcRect/>
          <a:stretch>
            <a:fillRect/>
          </a:stretch>
        </p:blipFill>
        <p:spPr bwMode="auto">
          <a:xfrm>
            <a:off x="755650" y="981075"/>
            <a:ext cx="7707313" cy="5438775"/>
          </a:xfrm>
          <a:prstGeom prst="rect">
            <a:avLst/>
          </a:prstGeom>
          <a:noFill/>
          <a:ln w="9525">
            <a:noFill/>
            <a:miter lim="800000"/>
            <a:headEnd/>
            <a:tailEnd/>
          </a:ln>
        </p:spPr>
      </p:pic>
      <p:pic>
        <p:nvPicPr>
          <p:cNvPr id="35846" name="selection1 active"/>
          <p:cNvPicPr>
            <a:picLocks noChangeAspect="1" noChangeArrowheads="1"/>
          </p:cNvPicPr>
          <p:nvPr/>
        </p:nvPicPr>
        <p:blipFill>
          <a:blip r:embed="rId6" cstate="print"/>
          <a:srcRect/>
          <a:stretch>
            <a:fillRect/>
          </a:stretch>
        </p:blipFill>
        <p:spPr bwMode="auto">
          <a:xfrm>
            <a:off x="755650" y="981075"/>
            <a:ext cx="7707313" cy="5438775"/>
          </a:xfrm>
          <a:prstGeom prst="rect">
            <a:avLst/>
          </a:prstGeom>
          <a:noFill/>
          <a:ln w="9525">
            <a:noFill/>
            <a:miter lim="800000"/>
            <a:headEnd/>
            <a:tailEnd/>
          </a:ln>
        </p:spPr>
      </p:pic>
      <p:pic>
        <p:nvPicPr>
          <p:cNvPr id="12" name="data1-1" descr="data.png"/>
          <p:cNvPicPr>
            <a:picLocks noChangeAspect="1"/>
          </p:cNvPicPr>
          <p:nvPr/>
        </p:nvPicPr>
        <p:blipFill>
          <a:blip r:embed="rId7" cstate="print"/>
          <a:srcRect/>
          <a:stretch>
            <a:fillRect/>
          </a:stretch>
        </p:blipFill>
        <p:spPr bwMode="auto">
          <a:xfrm>
            <a:off x="5508625" y="4292600"/>
            <a:ext cx="614363" cy="723900"/>
          </a:xfrm>
          <a:prstGeom prst="rect">
            <a:avLst/>
          </a:prstGeom>
          <a:noFill/>
          <a:ln w="9525">
            <a:noFill/>
            <a:miter lim="800000"/>
            <a:headEnd/>
            <a:tailEnd/>
          </a:ln>
        </p:spPr>
      </p:pic>
      <p:pic>
        <p:nvPicPr>
          <p:cNvPr id="13" name="data1-2" descr="data.png"/>
          <p:cNvPicPr>
            <a:picLocks noChangeAspect="1"/>
          </p:cNvPicPr>
          <p:nvPr/>
        </p:nvPicPr>
        <p:blipFill>
          <a:blip r:embed="rId7" cstate="print"/>
          <a:srcRect/>
          <a:stretch>
            <a:fillRect/>
          </a:stretch>
        </p:blipFill>
        <p:spPr bwMode="auto">
          <a:xfrm>
            <a:off x="5508625" y="4292600"/>
            <a:ext cx="614363" cy="723900"/>
          </a:xfrm>
          <a:prstGeom prst="rect">
            <a:avLst/>
          </a:prstGeom>
          <a:noFill/>
          <a:ln w="9525">
            <a:noFill/>
            <a:miter lim="800000"/>
            <a:headEnd/>
            <a:tailEnd/>
          </a:ln>
        </p:spPr>
      </p:pic>
      <p:pic>
        <p:nvPicPr>
          <p:cNvPr id="14" name="data1-3" descr="data.png"/>
          <p:cNvPicPr>
            <a:picLocks noChangeAspect="1"/>
          </p:cNvPicPr>
          <p:nvPr/>
        </p:nvPicPr>
        <p:blipFill>
          <a:blip r:embed="rId7" cstate="print"/>
          <a:srcRect/>
          <a:stretch>
            <a:fillRect/>
          </a:stretch>
        </p:blipFill>
        <p:spPr bwMode="auto">
          <a:xfrm>
            <a:off x="5508625" y="4292600"/>
            <a:ext cx="614363" cy="723900"/>
          </a:xfrm>
          <a:prstGeom prst="rect">
            <a:avLst/>
          </a:prstGeom>
          <a:noFill/>
          <a:ln w="9525">
            <a:noFill/>
            <a:miter lim="800000"/>
            <a:headEnd/>
            <a:tailEnd/>
          </a:ln>
        </p:spPr>
      </p:pic>
      <p:pic>
        <p:nvPicPr>
          <p:cNvPr id="35848" name="selection1 active data"/>
          <p:cNvPicPr>
            <a:picLocks noChangeAspect="1" noChangeArrowheads="1"/>
          </p:cNvPicPr>
          <p:nvPr/>
        </p:nvPicPr>
        <p:blipFill>
          <a:blip r:embed="rId8" cstate="print"/>
          <a:srcRect/>
          <a:stretch>
            <a:fillRect/>
          </a:stretch>
        </p:blipFill>
        <p:spPr bwMode="auto">
          <a:xfrm>
            <a:off x="755650" y="981075"/>
            <a:ext cx="7707313" cy="5438775"/>
          </a:xfrm>
          <a:prstGeom prst="rect">
            <a:avLst/>
          </a:prstGeom>
          <a:noFill/>
          <a:ln w="9525">
            <a:noFill/>
            <a:miter lim="800000"/>
            <a:headEnd/>
            <a:tailEnd/>
          </a:ln>
        </p:spPr>
      </p:pic>
      <p:pic>
        <p:nvPicPr>
          <p:cNvPr id="35850" name="selections only"/>
          <p:cNvPicPr>
            <a:picLocks noChangeAspect="1" noChangeArrowheads="1"/>
          </p:cNvPicPr>
          <p:nvPr/>
        </p:nvPicPr>
        <p:blipFill>
          <a:blip r:embed="rId5" cstate="print"/>
          <a:srcRect/>
          <a:stretch>
            <a:fillRect/>
          </a:stretch>
        </p:blipFill>
        <p:spPr bwMode="auto">
          <a:xfrm>
            <a:off x="755650" y="981075"/>
            <a:ext cx="7707313" cy="5438775"/>
          </a:xfrm>
          <a:prstGeom prst="rect">
            <a:avLst/>
          </a:prstGeom>
          <a:noFill/>
          <a:ln w="9525">
            <a:noFill/>
            <a:miter lim="800000"/>
            <a:headEnd/>
            <a:tailEnd/>
          </a:ln>
        </p:spPr>
      </p:pic>
      <p:pic>
        <p:nvPicPr>
          <p:cNvPr id="23569" name="stroke1 no data"/>
          <p:cNvPicPr>
            <a:picLocks noChangeAspect="1" noChangeArrowheads="1"/>
          </p:cNvPicPr>
          <p:nvPr/>
        </p:nvPicPr>
        <p:blipFill>
          <a:blip r:embed="rId9" cstate="print"/>
          <a:srcRect/>
          <a:stretch>
            <a:fillRect/>
          </a:stretch>
        </p:blipFill>
        <p:spPr bwMode="auto">
          <a:xfrm>
            <a:off x="755650" y="981075"/>
            <a:ext cx="7705725" cy="5438775"/>
          </a:xfrm>
          <a:prstGeom prst="rect">
            <a:avLst/>
          </a:prstGeom>
          <a:noFill/>
          <a:ln w="9525">
            <a:noFill/>
            <a:miter lim="800000"/>
            <a:headEnd/>
            <a:tailEnd/>
          </a:ln>
        </p:spPr>
      </p:pic>
      <p:pic>
        <p:nvPicPr>
          <p:cNvPr id="23" name="data1-1" descr="data.png"/>
          <p:cNvPicPr>
            <a:picLocks noChangeAspect="1"/>
          </p:cNvPicPr>
          <p:nvPr/>
        </p:nvPicPr>
        <p:blipFill>
          <a:blip r:embed="rId7" cstate="print"/>
          <a:srcRect/>
          <a:stretch>
            <a:fillRect/>
          </a:stretch>
        </p:blipFill>
        <p:spPr bwMode="auto">
          <a:xfrm>
            <a:off x="3132138" y="3213100"/>
            <a:ext cx="614362" cy="723900"/>
          </a:xfrm>
          <a:prstGeom prst="rect">
            <a:avLst/>
          </a:prstGeom>
          <a:noFill/>
          <a:ln w="9525">
            <a:noFill/>
            <a:miter lim="800000"/>
            <a:headEnd/>
            <a:tailEnd/>
          </a:ln>
        </p:spPr>
      </p:pic>
      <p:pic>
        <p:nvPicPr>
          <p:cNvPr id="24" name="data1-2" descr="data.png"/>
          <p:cNvPicPr>
            <a:picLocks noChangeAspect="1"/>
          </p:cNvPicPr>
          <p:nvPr/>
        </p:nvPicPr>
        <p:blipFill>
          <a:blip r:embed="rId7" cstate="print"/>
          <a:srcRect/>
          <a:stretch>
            <a:fillRect/>
          </a:stretch>
        </p:blipFill>
        <p:spPr bwMode="auto">
          <a:xfrm>
            <a:off x="3132138" y="3213100"/>
            <a:ext cx="614362" cy="723900"/>
          </a:xfrm>
          <a:prstGeom prst="rect">
            <a:avLst/>
          </a:prstGeom>
          <a:noFill/>
          <a:ln w="9525">
            <a:noFill/>
            <a:miter lim="800000"/>
            <a:headEnd/>
            <a:tailEnd/>
          </a:ln>
        </p:spPr>
      </p:pic>
      <p:pic>
        <p:nvPicPr>
          <p:cNvPr id="25" name="data1-3" descr="data.png"/>
          <p:cNvPicPr>
            <a:picLocks noChangeAspect="1"/>
          </p:cNvPicPr>
          <p:nvPr/>
        </p:nvPicPr>
        <p:blipFill>
          <a:blip r:embed="rId7" cstate="print"/>
          <a:srcRect/>
          <a:stretch>
            <a:fillRect/>
          </a:stretch>
        </p:blipFill>
        <p:spPr bwMode="auto">
          <a:xfrm>
            <a:off x="3132138" y="3213100"/>
            <a:ext cx="614362" cy="723900"/>
          </a:xfrm>
          <a:prstGeom prst="rect">
            <a:avLst/>
          </a:prstGeom>
          <a:noFill/>
          <a:ln w="9525">
            <a:noFill/>
            <a:miter lim="800000"/>
            <a:headEnd/>
            <a:tailEnd/>
          </a:ln>
        </p:spPr>
      </p:pic>
      <p:pic>
        <p:nvPicPr>
          <p:cNvPr id="35852" name="stroke1 data"/>
          <p:cNvPicPr>
            <a:picLocks noChangeAspect="1" noChangeArrowheads="1"/>
          </p:cNvPicPr>
          <p:nvPr/>
        </p:nvPicPr>
        <p:blipFill>
          <a:blip r:embed="rId10" cstate="print"/>
          <a:srcRect/>
          <a:stretch>
            <a:fillRect/>
          </a:stretch>
        </p:blipFill>
        <p:spPr bwMode="auto">
          <a:xfrm>
            <a:off x="755650" y="981075"/>
            <a:ext cx="7707313" cy="5438775"/>
          </a:xfrm>
          <a:prstGeom prst="rect">
            <a:avLst/>
          </a:prstGeom>
          <a:noFill/>
          <a:ln w="9525">
            <a:noFill/>
            <a:miter lim="800000"/>
            <a:headEnd/>
            <a:tailEnd/>
          </a:ln>
        </p:spPr>
      </p:pic>
      <p:pic>
        <p:nvPicPr>
          <p:cNvPr id="23570" name="stroke2 no data"/>
          <p:cNvPicPr>
            <a:picLocks noChangeAspect="1" noChangeArrowheads="1"/>
          </p:cNvPicPr>
          <p:nvPr/>
        </p:nvPicPr>
        <p:blipFill>
          <a:blip r:embed="rId11" cstate="print"/>
          <a:srcRect/>
          <a:stretch>
            <a:fillRect/>
          </a:stretch>
        </p:blipFill>
        <p:spPr bwMode="auto">
          <a:xfrm>
            <a:off x="755650" y="981075"/>
            <a:ext cx="7705725" cy="5438775"/>
          </a:xfrm>
          <a:prstGeom prst="rect">
            <a:avLst/>
          </a:prstGeom>
          <a:noFill/>
          <a:ln w="9525">
            <a:noFill/>
            <a:miter lim="800000"/>
            <a:headEnd/>
            <a:tailEnd/>
          </a:ln>
        </p:spPr>
      </p:pic>
      <p:pic>
        <p:nvPicPr>
          <p:cNvPr id="20" name="data3-1" descr="data.png"/>
          <p:cNvPicPr>
            <a:picLocks noChangeAspect="1"/>
          </p:cNvPicPr>
          <p:nvPr/>
        </p:nvPicPr>
        <p:blipFill>
          <a:blip r:embed="rId7" cstate="print"/>
          <a:srcRect/>
          <a:stretch>
            <a:fillRect/>
          </a:stretch>
        </p:blipFill>
        <p:spPr bwMode="auto">
          <a:xfrm>
            <a:off x="5148263" y="2781300"/>
            <a:ext cx="614362" cy="723900"/>
          </a:xfrm>
          <a:prstGeom prst="rect">
            <a:avLst/>
          </a:prstGeom>
          <a:noFill/>
          <a:ln w="9525">
            <a:noFill/>
            <a:miter lim="800000"/>
            <a:headEnd/>
            <a:tailEnd/>
          </a:ln>
        </p:spPr>
      </p:pic>
      <p:pic>
        <p:nvPicPr>
          <p:cNvPr id="21" name="data3-2" descr="data.png"/>
          <p:cNvPicPr>
            <a:picLocks noChangeAspect="1"/>
          </p:cNvPicPr>
          <p:nvPr/>
        </p:nvPicPr>
        <p:blipFill>
          <a:blip r:embed="rId7" cstate="print"/>
          <a:srcRect/>
          <a:stretch>
            <a:fillRect/>
          </a:stretch>
        </p:blipFill>
        <p:spPr bwMode="auto">
          <a:xfrm>
            <a:off x="5148263" y="2781300"/>
            <a:ext cx="614362" cy="723900"/>
          </a:xfrm>
          <a:prstGeom prst="rect">
            <a:avLst/>
          </a:prstGeom>
          <a:noFill/>
          <a:ln w="9525">
            <a:noFill/>
            <a:miter lim="800000"/>
            <a:headEnd/>
            <a:tailEnd/>
          </a:ln>
        </p:spPr>
      </p:pic>
      <p:pic>
        <p:nvPicPr>
          <p:cNvPr id="22" name="data3-3" descr="data.png"/>
          <p:cNvPicPr>
            <a:picLocks noChangeAspect="1"/>
          </p:cNvPicPr>
          <p:nvPr/>
        </p:nvPicPr>
        <p:blipFill>
          <a:blip r:embed="rId7" cstate="print"/>
          <a:srcRect/>
          <a:stretch>
            <a:fillRect/>
          </a:stretch>
        </p:blipFill>
        <p:spPr bwMode="auto">
          <a:xfrm>
            <a:off x="5148263" y="2781300"/>
            <a:ext cx="614362" cy="723900"/>
          </a:xfrm>
          <a:prstGeom prst="rect">
            <a:avLst/>
          </a:prstGeom>
          <a:noFill/>
          <a:ln w="9525">
            <a:noFill/>
            <a:miter lim="800000"/>
            <a:headEnd/>
            <a:tailEnd/>
          </a:ln>
        </p:spPr>
      </p:pic>
      <p:pic>
        <p:nvPicPr>
          <p:cNvPr id="23571" name="Picture 19"/>
          <p:cNvPicPr>
            <a:picLocks noChangeAspect="1" noChangeArrowheads="1"/>
          </p:cNvPicPr>
          <p:nvPr/>
        </p:nvPicPr>
        <p:blipFill>
          <a:blip r:embed="rId12" cstate="print"/>
          <a:srcRect/>
          <a:stretch>
            <a:fillRect/>
          </a:stretch>
        </p:blipFill>
        <p:spPr bwMode="auto">
          <a:xfrm>
            <a:off x="755650" y="981075"/>
            <a:ext cx="7705725" cy="5438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10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3"/>
                                        </p:tgtEl>
                                        <p:attrNameLst>
                                          <p:attrName>style.visibility</p:attrName>
                                        </p:attrNameLst>
                                      </p:cBhvr>
                                      <p:to>
                                        <p:strVal val="visible"/>
                                      </p:to>
                                    </p:set>
                                    <p:animEffect transition="in" filter="fade">
                                      <p:cBhvr>
                                        <p:cTn id="12" dur="500"/>
                                        <p:tgtEl>
                                          <p:spTgt spid="3584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5844"/>
                                        </p:tgtEl>
                                        <p:attrNameLst>
                                          <p:attrName>style.visibility</p:attrName>
                                        </p:attrNameLst>
                                      </p:cBhvr>
                                      <p:to>
                                        <p:strVal val="visible"/>
                                      </p:to>
                                    </p:set>
                                    <p:animEffect transition="in" filter="fade">
                                      <p:cBhvr>
                                        <p:cTn id="16" dur="500"/>
                                        <p:tgtEl>
                                          <p:spTgt spid="3584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845"/>
                                        </p:tgtEl>
                                        <p:attrNameLst>
                                          <p:attrName>style.visibility</p:attrName>
                                        </p:attrNameLst>
                                      </p:cBhvr>
                                      <p:to>
                                        <p:strVal val="visible"/>
                                      </p:to>
                                    </p:set>
                                    <p:animEffect transition="in" filter="fade">
                                      <p:cBhvr>
                                        <p:cTn id="20" dur="500"/>
                                        <p:tgtEl>
                                          <p:spTgt spid="358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846"/>
                                        </p:tgtEl>
                                        <p:attrNameLst>
                                          <p:attrName>style.visibility</p:attrName>
                                        </p:attrNameLst>
                                      </p:cBhvr>
                                      <p:to>
                                        <p:strVal val="visible"/>
                                      </p:to>
                                    </p:set>
                                    <p:animEffect transition="in" filter="fade">
                                      <p:cBhvr>
                                        <p:cTn id="25" dur="500"/>
                                        <p:tgtEl>
                                          <p:spTgt spid="358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64" presetClass="path" presetSubtype="0" accel="50000" decel="50000" fill="hold" nodeType="withEffect">
                                  <p:stCondLst>
                                    <p:cond delay="0"/>
                                  </p:stCondLst>
                                  <p:childTnLst>
                                    <p:animMotion origin="layout" path="M 2.5E-6 -3.7037E-6 L -0.34063 -0.40972 " pathEditMode="relative" rAng="0" ptsTypes="AA">
                                      <p:cBhvr>
                                        <p:cTn id="32" dur="2000" fill="hold"/>
                                        <p:tgtEl>
                                          <p:spTgt spid="12"/>
                                        </p:tgtEl>
                                        <p:attrNameLst>
                                          <p:attrName>ppt_x</p:attrName>
                                          <p:attrName>ppt_y</p:attrName>
                                        </p:attrNameLst>
                                      </p:cBhvr>
                                      <p:rCtr x="-170" y="-205"/>
                                    </p:animMotion>
                                  </p:childTnLst>
                                </p:cTn>
                              </p:par>
                              <p:par>
                                <p:cTn id="33" presetID="10" presetClass="exit" presetSubtype="0" fill="hold" nodeType="withEffect">
                                  <p:stCondLst>
                                    <p:cond delay="1000"/>
                                  </p:stCondLst>
                                  <p:childTnLst>
                                    <p:animEffect transition="out" filter="fad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par>
                                <p:cTn id="39" presetID="64" presetClass="path" presetSubtype="0" accel="50000" decel="50000" fill="hold" nodeType="withEffect">
                                  <p:stCondLst>
                                    <p:cond delay="0"/>
                                  </p:stCondLst>
                                  <p:childTnLst>
                                    <p:animMotion origin="layout" path="M 2.5E-6 -3.7037E-6 L -0.12014 -0.40972 " pathEditMode="relative" rAng="0" ptsTypes="AA">
                                      <p:cBhvr>
                                        <p:cTn id="40" dur="2000" fill="hold"/>
                                        <p:tgtEl>
                                          <p:spTgt spid="13"/>
                                        </p:tgtEl>
                                        <p:attrNameLst>
                                          <p:attrName>ppt_x</p:attrName>
                                          <p:attrName>ppt_y</p:attrName>
                                        </p:attrNameLst>
                                      </p:cBhvr>
                                      <p:rCtr x="-60" y="-205"/>
                                    </p:animMotion>
                                  </p:childTnLst>
                                </p:cTn>
                              </p:par>
                              <p:par>
                                <p:cTn id="41" presetID="10" presetClass="exit" presetSubtype="0" fill="hold" nodeType="withEffect">
                                  <p:stCondLst>
                                    <p:cond delay="1000"/>
                                  </p:stCondLst>
                                  <p:childTnLst>
                                    <p:animEffect transition="out" filter="fade">
                                      <p:cBhvr>
                                        <p:cTn id="42" dur="1000"/>
                                        <p:tgtEl>
                                          <p:spTgt spid="13"/>
                                        </p:tgtEl>
                                      </p:cBhvr>
                                    </p:animEffect>
                                    <p:set>
                                      <p:cBhvr>
                                        <p:cTn id="43" dur="1" fill="hold">
                                          <p:stCondLst>
                                            <p:cond delay="999"/>
                                          </p:stCondLst>
                                        </p:cTn>
                                        <p:tgtEl>
                                          <p:spTgt spid="1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childTnLst>
                                </p:cTn>
                              </p:par>
                              <p:par>
                                <p:cTn id="47" presetID="64" presetClass="path" presetSubtype="0" accel="50000" decel="50000" fill="hold" nodeType="withEffect">
                                  <p:stCondLst>
                                    <p:cond delay="0"/>
                                  </p:stCondLst>
                                  <p:childTnLst>
                                    <p:animMotion origin="layout" path="M 2.5E-6 -3.7037E-6 L 0.10816 -0.40972 " pathEditMode="relative" rAng="0" ptsTypes="AA">
                                      <p:cBhvr>
                                        <p:cTn id="48" dur="2000" fill="hold"/>
                                        <p:tgtEl>
                                          <p:spTgt spid="14"/>
                                        </p:tgtEl>
                                        <p:attrNameLst>
                                          <p:attrName>ppt_x</p:attrName>
                                          <p:attrName>ppt_y</p:attrName>
                                        </p:attrNameLst>
                                      </p:cBhvr>
                                      <p:rCtr x="54" y="-205"/>
                                    </p:animMotion>
                                  </p:childTnLst>
                                </p:cTn>
                              </p:par>
                              <p:par>
                                <p:cTn id="49" presetID="10" presetClass="exit" presetSubtype="0" fill="hold" nodeType="withEffect">
                                  <p:stCondLst>
                                    <p:cond delay="1000"/>
                                  </p:stCondLst>
                                  <p:childTnLst>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35848"/>
                                        </p:tgtEl>
                                        <p:attrNameLst>
                                          <p:attrName>style.visibility</p:attrName>
                                        </p:attrNameLst>
                                      </p:cBhvr>
                                      <p:to>
                                        <p:strVal val="visible"/>
                                      </p:to>
                                    </p:set>
                                    <p:animEffect transition="in" filter="fade">
                                      <p:cBhvr>
                                        <p:cTn id="55" dur="500"/>
                                        <p:tgtEl>
                                          <p:spTgt spid="3584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5850"/>
                                        </p:tgtEl>
                                        <p:attrNameLst>
                                          <p:attrName>style.visibility</p:attrName>
                                        </p:attrNameLst>
                                      </p:cBhvr>
                                      <p:to>
                                        <p:strVal val="visible"/>
                                      </p:to>
                                    </p:set>
                                    <p:animEffect transition="in" filter="fade">
                                      <p:cBhvr>
                                        <p:cTn id="60" dur="500"/>
                                        <p:tgtEl>
                                          <p:spTgt spid="358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569"/>
                                        </p:tgtEl>
                                        <p:attrNameLst>
                                          <p:attrName>style.visibility</p:attrName>
                                        </p:attrNameLst>
                                      </p:cBhvr>
                                      <p:to>
                                        <p:strVal val="visible"/>
                                      </p:to>
                                    </p:set>
                                    <p:animEffect transition="in" filter="fade">
                                      <p:cBhvr>
                                        <p:cTn id="65" dur="500"/>
                                        <p:tgtEl>
                                          <p:spTgt spid="23569"/>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childTnLst>
                                </p:cTn>
                              </p:par>
                              <p:par>
                                <p:cTn id="70" presetID="64" presetClass="path" presetSubtype="0" accel="50000" decel="50000" fill="hold" nodeType="withEffect">
                                  <p:stCondLst>
                                    <p:cond delay="0"/>
                                  </p:stCondLst>
                                  <p:childTnLst>
                                    <p:animMotion origin="layout" path="M -1.66667E-6 3.7037E-6 L -0.08073 -0.25232 " pathEditMode="relative" rAng="0" ptsTypes="AA">
                                      <p:cBhvr>
                                        <p:cTn id="71" dur="2000" fill="hold"/>
                                        <p:tgtEl>
                                          <p:spTgt spid="23"/>
                                        </p:tgtEl>
                                        <p:attrNameLst>
                                          <p:attrName>ppt_x</p:attrName>
                                          <p:attrName>ppt_y</p:attrName>
                                        </p:attrNameLst>
                                      </p:cBhvr>
                                      <p:rCtr x="-40" y="-126"/>
                                    </p:animMotion>
                                  </p:childTnLst>
                                </p:cTn>
                              </p:par>
                              <p:par>
                                <p:cTn id="72" presetID="10" presetClass="exit" presetSubtype="0" fill="hold" nodeType="withEffect">
                                  <p:stCondLst>
                                    <p:cond delay="1000"/>
                                  </p:stCondLst>
                                  <p:childTnLst>
                                    <p:animEffect transition="out" filter="fade">
                                      <p:cBhvr>
                                        <p:cTn id="73" dur="1000"/>
                                        <p:tgtEl>
                                          <p:spTgt spid="23"/>
                                        </p:tgtEl>
                                      </p:cBhvr>
                                    </p:animEffect>
                                    <p:set>
                                      <p:cBhvr>
                                        <p:cTn id="74" dur="1" fill="hold">
                                          <p:stCondLst>
                                            <p:cond delay="999"/>
                                          </p:stCondLst>
                                        </p:cTn>
                                        <p:tgtEl>
                                          <p:spTgt spid="23"/>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par>
                                <p:cTn id="78" presetID="64" presetClass="path" presetSubtype="0" accel="50000" decel="50000" fill="hold" nodeType="withEffect">
                                  <p:stCondLst>
                                    <p:cond delay="0"/>
                                  </p:stCondLst>
                                  <p:childTnLst>
                                    <p:animMotion origin="layout" path="M -1.66667E-6 3.7037E-6 L 0.13976 -0.25232 " pathEditMode="relative" rAng="0" ptsTypes="AA">
                                      <p:cBhvr>
                                        <p:cTn id="79" dur="2000" fill="hold"/>
                                        <p:tgtEl>
                                          <p:spTgt spid="24"/>
                                        </p:tgtEl>
                                        <p:attrNameLst>
                                          <p:attrName>ppt_x</p:attrName>
                                          <p:attrName>ppt_y</p:attrName>
                                        </p:attrNameLst>
                                      </p:cBhvr>
                                      <p:rCtr x="70" y="-126"/>
                                    </p:animMotion>
                                  </p:childTnLst>
                                </p:cTn>
                              </p:par>
                              <p:par>
                                <p:cTn id="80" presetID="10" presetClass="exit" presetSubtype="0" fill="hold" nodeType="withEffect">
                                  <p:stCondLst>
                                    <p:cond delay="1000"/>
                                  </p:stCondLst>
                                  <p:childTnLst>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childTnLst>
                                </p:cTn>
                              </p:par>
                              <p:par>
                                <p:cTn id="86" presetID="64" presetClass="path" presetSubtype="0" accel="50000" decel="50000" fill="hold" nodeType="withEffect">
                                  <p:stCondLst>
                                    <p:cond delay="0"/>
                                  </p:stCondLst>
                                  <p:childTnLst>
                                    <p:animMotion origin="layout" path="M -1.66667E-6 3.7037E-6 L 0.36806 -0.25232 " pathEditMode="relative" rAng="0" ptsTypes="AA">
                                      <p:cBhvr>
                                        <p:cTn id="87" dur="2000" fill="hold"/>
                                        <p:tgtEl>
                                          <p:spTgt spid="25"/>
                                        </p:tgtEl>
                                        <p:attrNameLst>
                                          <p:attrName>ppt_x</p:attrName>
                                          <p:attrName>ppt_y</p:attrName>
                                        </p:attrNameLst>
                                      </p:cBhvr>
                                      <p:rCtr x="184" y="-126"/>
                                    </p:animMotion>
                                  </p:childTnLst>
                                </p:cTn>
                              </p:par>
                              <p:par>
                                <p:cTn id="88" presetID="10" presetClass="exit" presetSubtype="0" fill="hold" nodeType="withEffect">
                                  <p:stCondLst>
                                    <p:cond delay="1000"/>
                                  </p:stCondLst>
                                  <p:childTnLst>
                                    <p:animEffect transition="out" filter="fade">
                                      <p:cBhvr>
                                        <p:cTn id="89" dur="1000"/>
                                        <p:tgtEl>
                                          <p:spTgt spid="25"/>
                                        </p:tgtEl>
                                      </p:cBhvr>
                                    </p:animEffect>
                                    <p:set>
                                      <p:cBhvr>
                                        <p:cTn id="90" dur="1" fill="hold">
                                          <p:stCondLst>
                                            <p:cond delay="999"/>
                                          </p:stCondLst>
                                        </p:cTn>
                                        <p:tgtEl>
                                          <p:spTgt spid="25"/>
                                        </p:tgtEl>
                                        <p:attrNameLst>
                                          <p:attrName>style.visibility</p:attrName>
                                        </p:attrNameLst>
                                      </p:cBhvr>
                                      <p:to>
                                        <p:strVal val="hidden"/>
                                      </p:to>
                                    </p:set>
                                  </p:childTnLst>
                                </p:cTn>
                              </p:par>
                            </p:childTnLst>
                          </p:cTn>
                        </p:par>
                        <p:par>
                          <p:cTn id="91" fill="hold">
                            <p:stCondLst>
                              <p:cond delay="2500"/>
                            </p:stCondLst>
                            <p:childTnLst>
                              <p:par>
                                <p:cTn id="92" presetID="10" presetClass="entr" presetSubtype="0" fill="hold" nodeType="afterEffect">
                                  <p:stCondLst>
                                    <p:cond delay="0"/>
                                  </p:stCondLst>
                                  <p:childTnLst>
                                    <p:set>
                                      <p:cBhvr>
                                        <p:cTn id="93" dur="1" fill="hold">
                                          <p:stCondLst>
                                            <p:cond delay="0"/>
                                          </p:stCondLst>
                                        </p:cTn>
                                        <p:tgtEl>
                                          <p:spTgt spid="35852"/>
                                        </p:tgtEl>
                                        <p:attrNameLst>
                                          <p:attrName>style.visibility</p:attrName>
                                        </p:attrNameLst>
                                      </p:cBhvr>
                                      <p:to>
                                        <p:strVal val="visible"/>
                                      </p:to>
                                    </p:set>
                                    <p:animEffect transition="in" filter="fade">
                                      <p:cBhvr>
                                        <p:cTn id="94" dur="500"/>
                                        <p:tgtEl>
                                          <p:spTgt spid="3585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3570"/>
                                        </p:tgtEl>
                                        <p:attrNameLst>
                                          <p:attrName>style.visibility</p:attrName>
                                        </p:attrNameLst>
                                      </p:cBhvr>
                                      <p:to>
                                        <p:strVal val="visible"/>
                                      </p:to>
                                    </p:set>
                                    <p:animEffect transition="in" filter="fade">
                                      <p:cBhvr>
                                        <p:cTn id="99" dur="500"/>
                                        <p:tgtEl>
                                          <p:spTgt spid="23570"/>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1000"/>
                                        <p:tgtEl>
                                          <p:spTgt spid="20"/>
                                        </p:tgtEl>
                                      </p:cBhvr>
                                    </p:animEffect>
                                  </p:childTnLst>
                                </p:cTn>
                              </p:par>
                              <p:par>
                                <p:cTn id="104" presetID="64" presetClass="path" presetSubtype="0" accel="50000" decel="50000" fill="hold" nodeType="withEffect">
                                  <p:stCondLst>
                                    <p:cond delay="0"/>
                                  </p:stCondLst>
                                  <p:childTnLst>
                                    <p:animMotion origin="layout" path="M 2.22222E-6 -3.33333E-6 L -0.30122 -0.18935 " pathEditMode="relative" rAng="0" ptsTypes="AA">
                                      <p:cBhvr>
                                        <p:cTn id="105" dur="2000" fill="hold"/>
                                        <p:tgtEl>
                                          <p:spTgt spid="20"/>
                                        </p:tgtEl>
                                        <p:attrNameLst>
                                          <p:attrName>ppt_x</p:attrName>
                                          <p:attrName>ppt_y</p:attrName>
                                        </p:attrNameLst>
                                      </p:cBhvr>
                                      <p:rCtr x="-151" y="-95"/>
                                    </p:animMotion>
                                  </p:childTnLst>
                                </p:cTn>
                              </p:par>
                              <p:par>
                                <p:cTn id="106" presetID="10" presetClass="exit" presetSubtype="0" fill="hold" nodeType="withEffect">
                                  <p:stCondLst>
                                    <p:cond delay="1000"/>
                                  </p:stCondLst>
                                  <p:childTnLst>
                                    <p:animEffect transition="out" filter="fade">
                                      <p:cBhvr>
                                        <p:cTn id="107" dur="1000"/>
                                        <p:tgtEl>
                                          <p:spTgt spid="20"/>
                                        </p:tgtEl>
                                      </p:cBhvr>
                                    </p:animEffect>
                                    <p:set>
                                      <p:cBhvr>
                                        <p:cTn id="108" dur="1" fill="hold">
                                          <p:stCondLst>
                                            <p:cond delay="999"/>
                                          </p:stCondLst>
                                        </p:cTn>
                                        <p:tgtEl>
                                          <p:spTgt spid="20"/>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fade">
                                      <p:cBhvr>
                                        <p:cTn id="111" dur="1000"/>
                                        <p:tgtEl>
                                          <p:spTgt spid="21"/>
                                        </p:tgtEl>
                                      </p:cBhvr>
                                    </p:animEffect>
                                  </p:childTnLst>
                                </p:cTn>
                              </p:par>
                              <p:par>
                                <p:cTn id="112" presetID="64" presetClass="path" presetSubtype="0" accel="50000" decel="50000" fill="hold" nodeType="withEffect">
                                  <p:stCondLst>
                                    <p:cond delay="0"/>
                                  </p:stCondLst>
                                  <p:childTnLst>
                                    <p:animMotion origin="layout" path="M 2.22222E-6 -3.33333E-6 L -0.08073 -0.18935 " pathEditMode="relative" rAng="0" ptsTypes="AA">
                                      <p:cBhvr>
                                        <p:cTn id="113" dur="2000" fill="hold"/>
                                        <p:tgtEl>
                                          <p:spTgt spid="21"/>
                                        </p:tgtEl>
                                        <p:attrNameLst>
                                          <p:attrName>ppt_x</p:attrName>
                                          <p:attrName>ppt_y</p:attrName>
                                        </p:attrNameLst>
                                      </p:cBhvr>
                                      <p:rCtr x="-40" y="-95"/>
                                    </p:animMotion>
                                  </p:childTnLst>
                                </p:cTn>
                              </p:par>
                              <p:par>
                                <p:cTn id="114" presetID="10" presetClass="exit" presetSubtype="0" fill="hold" nodeType="withEffect">
                                  <p:stCondLst>
                                    <p:cond delay="1000"/>
                                  </p:stCondLst>
                                  <p:childTnLst>
                                    <p:animEffect transition="out" filter="fade">
                                      <p:cBhvr>
                                        <p:cTn id="115" dur="1000"/>
                                        <p:tgtEl>
                                          <p:spTgt spid="21"/>
                                        </p:tgtEl>
                                      </p:cBhvr>
                                    </p:animEffect>
                                    <p:set>
                                      <p:cBhvr>
                                        <p:cTn id="116" dur="1" fill="hold">
                                          <p:stCondLst>
                                            <p:cond delay="999"/>
                                          </p:stCondLst>
                                        </p:cTn>
                                        <p:tgtEl>
                                          <p:spTgt spid="21"/>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par>
                                <p:cTn id="120" presetID="64" presetClass="path" presetSubtype="0" accel="50000" decel="50000" fill="hold" nodeType="withEffect">
                                  <p:stCondLst>
                                    <p:cond delay="0"/>
                                  </p:stCondLst>
                                  <p:childTnLst>
                                    <p:animMotion origin="layout" path="M 2.22222E-6 -3.33333E-6 L 0.14757 -0.18935 " pathEditMode="relative" rAng="0" ptsTypes="AA">
                                      <p:cBhvr>
                                        <p:cTn id="121" dur="2000" fill="hold"/>
                                        <p:tgtEl>
                                          <p:spTgt spid="22"/>
                                        </p:tgtEl>
                                        <p:attrNameLst>
                                          <p:attrName>ppt_x</p:attrName>
                                          <p:attrName>ppt_y</p:attrName>
                                        </p:attrNameLst>
                                      </p:cBhvr>
                                      <p:rCtr x="74" y="-95"/>
                                    </p:animMotion>
                                  </p:childTnLst>
                                </p:cTn>
                              </p:par>
                              <p:par>
                                <p:cTn id="122" presetID="10" presetClass="exit" presetSubtype="0" fill="hold" nodeType="withEffect">
                                  <p:stCondLst>
                                    <p:cond delay="1000"/>
                                  </p:stCondLst>
                                  <p:childTnLst>
                                    <p:animEffect transition="out" filter="fade">
                                      <p:cBhvr>
                                        <p:cTn id="123" dur="1000"/>
                                        <p:tgtEl>
                                          <p:spTgt spid="22"/>
                                        </p:tgtEl>
                                      </p:cBhvr>
                                    </p:animEffect>
                                    <p:set>
                                      <p:cBhvr>
                                        <p:cTn id="124" dur="1" fill="hold">
                                          <p:stCondLst>
                                            <p:cond delay="999"/>
                                          </p:stCondLst>
                                        </p:cTn>
                                        <p:tgtEl>
                                          <p:spTgt spid="22"/>
                                        </p:tgtEl>
                                        <p:attrNameLst>
                                          <p:attrName>style.visibility</p:attrName>
                                        </p:attrNameLst>
                                      </p:cBhvr>
                                      <p:to>
                                        <p:strVal val="hidden"/>
                                      </p:to>
                                    </p:set>
                                  </p:childTnLst>
                                </p:cTn>
                              </p:par>
                            </p:childTnLst>
                          </p:cTn>
                        </p:par>
                        <p:par>
                          <p:cTn id="125" fill="hold">
                            <p:stCondLst>
                              <p:cond delay="2500"/>
                            </p:stCondLst>
                            <p:childTnLst>
                              <p:par>
                                <p:cTn id="126" presetID="10" presetClass="entr" presetSubtype="0" fill="hold" nodeType="afterEffect">
                                  <p:stCondLst>
                                    <p:cond delay="0"/>
                                  </p:stCondLst>
                                  <p:childTnLst>
                                    <p:set>
                                      <p:cBhvr>
                                        <p:cTn id="127" dur="1" fill="hold">
                                          <p:stCondLst>
                                            <p:cond delay="0"/>
                                          </p:stCondLst>
                                        </p:cTn>
                                        <p:tgtEl>
                                          <p:spTgt spid="23571"/>
                                        </p:tgtEl>
                                        <p:attrNameLst>
                                          <p:attrName>style.visibility</p:attrName>
                                        </p:attrNameLst>
                                      </p:cBhvr>
                                      <p:to>
                                        <p:strVal val="visible"/>
                                      </p:to>
                                    </p:set>
                                    <p:animEffect transition="in" filter="fade">
                                      <p:cBhvr>
                                        <p:cTn id="128" dur="500"/>
                                        <p:tgtEl>
                                          <p:spTgt spid="23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mp.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6858000"/>
          </a:xfrm>
          <a:prstGeom prst="rect">
            <a:avLst/>
          </a:prstGeom>
        </p:spPr>
      </p:pic>
    </p:spTree>
    <p:extLst>
      <p:ext uri="{BB962C8B-B14F-4D97-AF65-F5344CB8AC3E}">
        <p14:creationId xmlns="" xmlns:p14="http://schemas.microsoft.com/office/powerpoint/2010/main" val="41003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lik.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Gameplay Overview</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74</a:t>
            </a:fld>
            <a:endParaRPr lang="de-AT" dirty="0"/>
          </a:p>
        </p:txBody>
      </p:sp>
      <p:pic>
        <p:nvPicPr>
          <p:cNvPr id="3074" name="Picture 2"/>
          <p:cNvPicPr>
            <a:picLocks noChangeAspect="1" noChangeArrowheads="1"/>
          </p:cNvPicPr>
          <p:nvPr/>
        </p:nvPicPr>
        <p:blipFill>
          <a:blip r:embed="rId2" cstate="print"/>
          <a:srcRect/>
          <a:stretch>
            <a:fillRect/>
          </a:stretch>
        </p:blipFill>
        <p:spPr bwMode="auto">
          <a:xfrm>
            <a:off x="1259632" y="1412776"/>
            <a:ext cx="6624736" cy="435270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Gameplay Overview</a:t>
            </a:r>
            <a:endParaRPr lang="en-US" dirty="0"/>
          </a:p>
        </p:txBody>
      </p:sp>
      <p:sp>
        <p:nvSpPr>
          <p:cNvPr id="4" name="Footer Placeholder 3"/>
          <p:cNvSpPr>
            <a:spLocks noGrp="1"/>
          </p:cNvSpPr>
          <p:nvPr>
            <p:ph type="ftr" sz="quarter" idx="10"/>
          </p:nvPr>
        </p:nvSpPr>
        <p:spPr/>
        <p:txBody>
          <a:bodyPr/>
          <a:lstStyle/>
          <a:p>
            <a:pPr>
              <a:defRPr/>
            </a:pPr>
            <a:r>
              <a:rPr lang="de-AT" dirty="0" smtClean="0">
                <a:latin typeface="+mj-lt"/>
              </a:rPr>
              <a:t>Peter Mindek</a:t>
            </a:r>
            <a:endParaRPr lang="de-AT" dirty="0">
              <a:latin typeface="+mj-lt"/>
            </a:endParaRP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latin typeface="+mj-lt"/>
              </a:rPr>
              <a:pPr>
                <a:defRPr/>
              </a:pPr>
              <a:t>75</a:t>
            </a:fld>
            <a:endParaRPr lang="de-AT" dirty="0">
              <a:latin typeface="+mj-lt"/>
            </a:endParaRPr>
          </a:p>
        </p:txBody>
      </p:sp>
      <p:pic>
        <p:nvPicPr>
          <p:cNvPr id="1028" name="Picture 4"/>
          <p:cNvPicPr>
            <a:picLocks noChangeAspect="1" noChangeArrowheads="1"/>
          </p:cNvPicPr>
          <p:nvPr/>
        </p:nvPicPr>
        <p:blipFill>
          <a:blip r:embed="rId2" cstate="print"/>
          <a:srcRect/>
          <a:stretch>
            <a:fillRect/>
          </a:stretch>
        </p:blipFill>
        <p:spPr bwMode="auto">
          <a:xfrm>
            <a:off x="4067944" y="3140968"/>
            <a:ext cx="1071563" cy="875733"/>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263035" y="2348881"/>
            <a:ext cx="3726224" cy="2448272"/>
          </a:xfrm>
          <a:prstGeom prst="rect">
            <a:avLst/>
          </a:prstGeom>
          <a:noFill/>
          <a:ln w="9525">
            <a:noFill/>
            <a:miter lim="800000"/>
            <a:headEnd/>
            <a:tailEnd/>
          </a:ln>
        </p:spPr>
      </p:pic>
      <p:pic>
        <p:nvPicPr>
          <p:cNvPr id="1032" name="Picture 8"/>
          <p:cNvPicPr>
            <a:picLocks noChangeAspect="1" noChangeArrowheads="1"/>
          </p:cNvPicPr>
          <p:nvPr/>
        </p:nvPicPr>
        <p:blipFill>
          <a:blip r:embed="rId4" cstate="print"/>
          <a:srcRect/>
          <a:stretch>
            <a:fillRect/>
          </a:stretch>
        </p:blipFill>
        <p:spPr bwMode="auto">
          <a:xfrm>
            <a:off x="5220072" y="1988840"/>
            <a:ext cx="3638292" cy="3222104"/>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a:off x="5220072" y="1988840"/>
            <a:ext cx="3638292" cy="3222104"/>
          </a:xfrm>
          <a:prstGeom prst="rect">
            <a:avLst/>
          </a:prstGeom>
          <a:noFill/>
          <a:ln w="9525">
            <a:noFill/>
            <a:miter lim="800000"/>
            <a:headEnd/>
            <a:tailEnd/>
          </a:ln>
        </p:spPr>
      </p:pic>
      <p:pic>
        <p:nvPicPr>
          <p:cNvPr id="1034" name="Picture 10"/>
          <p:cNvPicPr>
            <a:picLocks noChangeAspect="1" noChangeArrowheads="1"/>
          </p:cNvPicPr>
          <p:nvPr/>
        </p:nvPicPr>
        <p:blipFill>
          <a:blip r:embed="rId6" cstate="print"/>
          <a:srcRect/>
          <a:stretch>
            <a:fillRect/>
          </a:stretch>
        </p:blipFill>
        <p:spPr bwMode="auto">
          <a:xfrm>
            <a:off x="5220072" y="1988840"/>
            <a:ext cx="3638292" cy="3222104"/>
          </a:xfrm>
          <a:prstGeom prst="rect">
            <a:avLst/>
          </a:prstGeom>
          <a:noFill/>
          <a:ln w="9525">
            <a:noFill/>
            <a:miter lim="800000"/>
            <a:headEnd/>
            <a:tailEnd/>
          </a:ln>
        </p:spPr>
      </p:pic>
      <p:pic>
        <p:nvPicPr>
          <p:cNvPr id="1035" name="Picture 11"/>
          <p:cNvPicPr>
            <a:picLocks noChangeAspect="1" noChangeArrowheads="1"/>
          </p:cNvPicPr>
          <p:nvPr/>
        </p:nvPicPr>
        <p:blipFill>
          <a:blip r:embed="rId7" cstate="print"/>
          <a:srcRect/>
          <a:stretch>
            <a:fillRect/>
          </a:stretch>
        </p:blipFill>
        <p:spPr bwMode="auto">
          <a:xfrm>
            <a:off x="5220072" y="1988840"/>
            <a:ext cx="3638292" cy="3222104"/>
          </a:xfrm>
          <a:prstGeom prst="rect">
            <a:avLst/>
          </a:prstGeom>
          <a:noFill/>
          <a:ln w="9525">
            <a:noFill/>
            <a:miter lim="800000"/>
            <a:headEnd/>
            <a:tailEnd/>
          </a:ln>
        </p:spPr>
      </p:pic>
      <p:pic>
        <p:nvPicPr>
          <p:cNvPr id="1036" name="Picture 12"/>
          <p:cNvPicPr>
            <a:picLocks noChangeAspect="1" noChangeArrowheads="1"/>
          </p:cNvPicPr>
          <p:nvPr/>
        </p:nvPicPr>
        <p:blipFill>
          <a:blip r:embed="rId8" cstate="print"/>
          <a:srcRect/>
          <a:stretch>
            <a:fillRect/>
          </a:stretch>
        </p:blipFill>
        <p:spPr bwMode="auto">
          <a:xfrm>
            <a:off x="5220072" y="1988840"/>
            <a:ext cx="3638292" cy="3222104"/>
          </a:xfrm>
          <a:prstGeom prst="rect">
            <a:avLst/>
          </a:prstGeom>
          <a:noFill/>
          <a:ln w="9525">
            <a:noFill/>
            <a:miter lim="800000"/>
            <a:headEnd/>
            <a:tailEnd/>
          </a:ln>
        </p:spPr>
      </p:pic>
      <p:pic>
        <p:nvPicPr>
          <p:cNvPr id="1037" name="Picture 13"/>
          <p:cNvPicPr>
            <a:picLocks noChangeAspect="1" noChangeArrowheads="1"/>
          </p:cNvPicPr>
          <p:nvPr/>
        </p:nvPicPr>
        <p:blipFill>
          <a:blip r:embed="rId9" cstate="print"/>
          <a:srcRect/>
          <a:stretch>
            <a:fillRect/>
          </a:stretch>
        </p:blipFill>
        <p:spPr bwMode="auto">
          <a:xfrm>
            <a:off x="5220072" y="1988840"/>
            <a:ext cx="3638292" cy="3222104"/>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500"/>
                                        <p:tgtEl>
                                          <p:spTgt spid="10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500"/>
                                        <p:tgtEl>
                                          <p:spTgt spid="10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500"/>
                                        <p:tgtEl>
                                          <p:spTgt spid="10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37"/>
                                        </p:tgtEl>
                                        <p:attrNameLst>
                                          <p:attrName>style.visibility</p:attrName>
                                        </p:attrNameLst>
                                      </p:cBhvr>
                                      <p:to>
                                        <p:strVal val="visible"/>
                                      </p:to>
                                    </p:set>
                                    <p:animEffect transition="in" filter="fade">
                                      <p:cBhvr>
                                        <p:cTn id="23"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a:t>
            </a:fld>
            <a:endParaRPr lang="de-AT" dirty="0"/>
          </a:p>
        </p:txBody>
      </p:sp>
      <p:pic>
        <p:nvPicPr>
          <p:cNvPr id="7" name="Picture 6" descr="converge.gif"/>
          <p:cNvPicPr>
            <a:picLocks noChangeAspect="1"/>
          </p:cNvPicPr>
          <p:nvPr/>
        </p:nvPicPr>
        <p:blipFill>
          <a:blip r:embed="rId2"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Spaces – Filled Julia Set</a:t>
            </a:r>
            <a:endParaRPr lang="de-AT" dirty="0"/>
          </a:p>
        </p:txBody>
      </p:sp>
      <p:sp>
        <p:nvSpPr>
          <p:cNvPr id="4" name="Footer Placeholder 3"/>
          <p:cNvSpPr>
            <a:spLocks noGrp="1"/>
          </p:cNvSpPr>
          <p:nvPr>
            <p:ph type="ftr" sz="quarter" idx="10"/>
          </p:nvPr>
        </p:nvSpPr>
        <p:spPr/>
        <p:txBody>
          <a:bodyPr/>
          <a:lstStyle/>
          <a:p>
            <a:pPr>
              <a:defRPr/>
            </a:pPr>
            <a:r>
              <a:rPr lang="de-AT" dirty="0" smtClean="0"/>
              <a:t>Peter Mindek</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a:t>
            </a:fld>
            <a:endParaRPr lang="de-AT" dirty="0"/>
          </a:p>
        </p:txBody>
      </p:sp>
      <p:pic>
        <p:nvPicPr>
          <p:cNvPr id="7" name="Picture 6" descr="converge.gif"/>
          <p:cNvPicPr>
            <a:picLocks noChangeAspect="1"/>
          </p:cNvPicPr>
          <p:nvPr/>
        </p:nvPicPr>
        <p:blipFill>
          <a:blip r:embed="rId2" cstate="print"/>
          <a:stretch>
            <a:fillRect/>
          </a:stretch>
        </p:blipFill>
        <p:spPr>
          <a:xfrm>
            <a:off x="1763688" y="836712"/>
            <a:ext cx="5616624" cy="5616624"/>
          </a:xfrm>
          <a:prstGeom prst="rect">
            <a:avLst/>
          </a:prstGeom>
        </p:spPr>
      </p:pic>
      <p:sp>
        <p:nvSpPr>
          <p:cNvPr id="6" name="BlokTextu 5"/>
          <p:cNvSpPr txBox="1"/>
          <p:nvPr/>
        </p:nvSpPr>
        <p:spPr>
          <a:xfrm>
            <a:off x="7020272" y="3645024"/>
            <a:ext cx="576064" cy="369332"/>
          </a:xfrm>
          <a:prstGeom prst="rect">
            <a:avLst/>
          </a:prstGeom>
          <a:noFill/>
        </p:spPr>
        <p:txBody>
          <a:bodyPr wrap="square" rtlCol="0">
            <a:spAutoFit/>
          </a:bodyPr>
          <a:lstStyle/>
          <a:p>
            <a:r>
              <a:rPr lang="sk-SK" i="1" dirty="0" err="1" smtClean="0">
                <a:solidFill>
                  <a:srgbClr val="FF0000"/>
                </a:solidFill>
                <a:latin typeface="Cambria Math" pitchFamily="18" charset="0"/>
                <a:ea typeface="Cambria Math" pitchFamily="18" charset="0"/>
              </a:rPr>
              <a:t>Re</a:t>
            </a:r>
            <a:endParaRPr lang="sk-SK" i="1" dirty="0">
              <a:solidFill>
                <a:srgbClr val="FF0000"/>
              </a:solidFill>
              <a:latin typeface="Cambria Math" pitchFamily="18" charset="0"/>
              <a:ea typeface="Cambria Math" pitchFamily="18" charset="0"/>
            </a:endParaRPr>
          </a:p>
        </p:txBody>
      </p:sp>
      <p:sp>
        <p:nvSpPr>
          <p:cNvPr id="8" name="BlokTextu 7"/>
          <p:cNvSpPr txBox="1"/>
          <p:nvPr/>
        </p:nvSpPr>
        <p:spPr>
          <a:xfrm>
            <a:off x="4644008" y="764704"/>
            <a:ext cx="576064" cy="369332"/>
          </a:xfrm>
          <a:prstGeom prst="rect">
            <a:avLst/>
          </a:prstGeom>
          <a:noFill/>
        </p:spPr>
        <p:txBody>
          <a:bodyPr wrap="square" rtlCol="0">
            <a:spAutoFit/>
          </a:bodyPr>
          <a:lstStyle/>
          <a:p>
            <a:r>
              <a:rPr lang="sk-SK" i="1" dirty="0" smtClean="0">
                <a:solidFill>
                  <a:srgbClr val="FF0000"/>
                </a:solidFill>
                <a:latin typeface="Cambria Math" pitchFamily="18" charset="0"/>
                <a:ea typeface="Cambria Math" pitchFamily="18" charset="0"/>
              </a:rPr>
              <a:t>Im</a:t>
            </a:r>
            <a:endParaRPr lang="sk-SK" i="1" dirty="0">
              <a:solidFill>
                <a:srgbClr val="FF0000"/>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PROFILE" val="D:\WINNT\System32\spool\DRIVERS\COLOR\c840i1_sams_d65_fb_2.icc"/>
  <p:tag name="DESTINATIONPROFILE" val="D:\WINNT\System32\spool\DRIVERS\COLOR\Projector_16.08.2005_3_hab.icc"/>
  <p:tag name="RI" val="0"/>
  <p:tag name="VIEW" val="MONITOR"/>
</p:tagLst>
</file>

<file path=ppt/theme/theme1.xml><?xml version="1.0" encoding="utf-8"?>
<a:theme xmlns:a="http://schemas.openxmlformats.org/drawingml/2006/main" name="Blends">
  <a:themeElements>
    <a:clrScheme name="General Insti Colors">
      <a:dk1>
        <a:srgbClr val="000000"/>
      </a:dk1>
      <a:lt1>
        <a:srgbClr val="FFFFFF"/>
      </a:lt1>
      <a:dk2>
        <a:srgbClr val="FFFFFF"/>
      </a:dk2>
      <a:lt2>
        <a:srgbClr val="FFFFF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FFFFFF"/>
        </a:dk2>
        <a:lt2>
          <a:srgbClr val="5F5F5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Pages>11</Pages>
  <Words>1215</Words>
  <Application>Microsoft Office PowerPoint</Application>
  <PresentationFormat>On-screen Show (4:3)</PresentationFormat>
  <Paragraphs>341</Paragraphs>
  <Slides>75</Slides>
  <Notes>20</Notes>
  <HiddenSlides>2</HiddenSlides>
  <MMClips>10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Blends</vt:lpstr>
      <vt:lpstr>Interactive Integrated Exploration and Management of Visualization Parameters</vt:lpstr>
      <vt:lpstr>Visualization Pipeline</vt:lpstr>
      <vt:lpstr>Visualization Mapping</vt:lpstr>
      <vt:lpstr>Parameter Spaces – Filled Julia Set</vt:lpstr>
      <vt:lpstr>Parameter Spaces – Filled Julia Set</vt:lpstr>
      <vt:lpstr>Parameter Spaces – Filled Julia Set</vt:lpstr>
      <vt:lpstr>Parameter Spaces – Filled Julia Set</vt:lpstr>
      <vt:lpstr>Parameter Spaces – Filled Julia Set</vt:lpstr>
      <vt:lpstr>Parameter Spaces – Filled Julia Set</vt:lpstr>
      <vt:lpstr>Parameter Spaces – Filled Julia Set</vt:lpstr>
      <vt:lpstr>Visualization of Parameter Spaces</vt:lpstr>
      <vt:lpstr>Visualization of Parameter Spaces</vt:lpstr>
      <vt:lpstr>Visualization of Parameter Spaces</vt:lpstr>
      <vt:lpstr>Visualization of Parameter Spaces</vt:lpstr>
      <vt:lpstr>Visualization of Parameter Spaces</vt:lpstr>
      <vt:lpstr>Visualization of Parameter Spaces</vt:lpstr>
      <vt:lpstr>Visualization of Parameter Spaces</vt:lpstr>
      <vt:lpstr>Visualization of Parameter Spaces</vt:lpstr>
      <vt:lpstr>Multi-Dimensional Parameter Spaces</vt:lpstr>
      <vt:lpstr>Researched Areas</vt:lpstr>
      <vt:lpstr>Publications</vt:lpstr>
      <vt:lpstr>1. Single Visualization</vt:lpstr>
      <vt:lpstr>Overview</vt:lpstr>
      <vt:lpstr>Contributions</vt:lpstr>
      <vt:lpstr>Parameter Exploration Language</vt:lpstr>
      <vt:lpstr>Parameter Exploration Language</vt:lpstr>
      <vt:lpstr>Data</vt:lpstr>
      <vt:lpstr>Data</vt:lpstr>
      <vt:lpstr>Data</vt:lpstr>
      <vt:lpstr>Goal</vt:lpstr>
      <vt:lpstr>Results</vt:lpstr>
      <vt:lpstr>Results</vt:lpstr>
      <vt:lpstr>Results</vt:lpstr>
      <vt:lpstr>Results</vt:lpstr>
      <vt:lpstr>Results</vt:lpstr>
      <vt:lpstr>Results</vt:lpstr>
      <vt:lpstr>2. Multiple Parameter Settings</vt:lpstr>
      <vt:lpstr>Creating Selections</vt:lpstr>
      <vt:lpstr>Context- Dependency</vt:lpstr>
      <vt:lpstr>Contextual Snapshots - Overview</vt:lpstr>
      <vt:lpstr>Contributions</vt:lpstr>
      <vt:lpstr>Slide 42</vt:lpstr>
      <vt:lpstr>Slide 43</vt:lpstr>
      <vt:lpstr>3. Multiple Users</vt:lpstr>
      <vt:lpstr>Gameplay Storytelling</vt:lpstr>
      <vt:lpstr>Game</vt:lpstr>
      <vt:lpstr>Slide 47</vt:lpstr>
      <vt:lpstr>Multiplayer Game Summarization</vt:lpstr>
      <vt:lpstr>Game Data</vt:lpstr>
      <vt:lpstr>Event Graph</vt:lpstr>
      <vt:lpstr>Multiplayer Game Summarization</vt:lpstr>
      <vt:lpstr>Slide 52</vt:lpstr>
      <vt:lpstr>Seamless View Switching</vt:lpstr>
      <vt:lpstr>Slide 54</vt:lpstr>
      <vt:lpstr>Slide 55</vt:lpstr>
      <vt:lpstr>Slide 56</vt:lpstr>
      <vt:lpstr>Slide 57</vt:lpstr>
      <vt:lpstr>Slide 58</vt:lpstr>
      <vt:lpstr>4. Interaction</vt:lpstr>
      <vt:lpstr>Traditional Interaction</vt:lpstr>
      <vt:lpstr>Data-Sensitive Navigation</vt:lpstr>
      <vt:lpstr>Data-Sensitive Navigation</vt:lpstr>
      <vt:lpstr>Slide 63</vt:lpstr>
      <vt:lpstr>Slide 64</vt:lpstr>
      <vt:lpstr>Slide 65</vt:lpstr>
      <vt:lpstr>Summary</vt:lpstr>
      <vt:lpstr>Slide 67</vt:lpstr>
      <vt:lpstr>Slide 68</vt:lpstr>
      <vt:lpstr>Timings</vt:lpstr>
      <vt:lpstr>Feature Vectors</vt:lpstr>
      <vt:lpstr>Embedded Visualizations</vt:lpstr>
      <vt:lpstr>Slide 72</vt:lpstr>
      <vt:lpstr>Slide 73</vt:lpstr>
      <vt:lpstr>Gameplay Overview</vt:lpstr>
      <vt:lpstr>Gameplay Overview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2009-05-18T22:11:47Z</dcterms:created>
  <dcterms:modified xsi:type="dcterms:W3CDTF">2015-06-30T07:19:08Z</dcterms:modified>
</cp:coreProperties>
</file>